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60" r:id="rId4"/>
    <p:sldId id="259" r:id="rId5"/>
    <p:sldId id="261" r:id="rId6"/>
    <p:sldId id="282" r:id="rId7"/>
    <p:sldId id="292" r:id="rId8"/>
    <p:sldId id="293" r:id="rId9"/>
    <p:sldId id="294" r:id="rId10"/>
    <p:sldId id="295" r:id="rId11"/>
    <p:sldId id="263" r:id="rId12"/>
    <p:sldId id="264" r:id="rId13"/>
    <p:sldId id="268" r:id="rId14"/>
    <p:sldId id="280" r:id="rId15"/>
    <p:sldId id="269" r:id="rId16"/>
    <p:sldId id="270" r:id="rId17"/>
    <p:sldId id="271" r:id="rId18"/>
    <p:sldId id="272" r:id="rId19"/>
    <p:sldId id="284" r:id="rId20"/>
    <p:sldId id="275"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389"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1C7FE964-E50E-441E-A345-DCEBDF732EB2}" type="datetimeFigureOut">
              <a:rPr lang="en-US"/>
              <a:pPr>
                <a:defRPr/>
              </a:pPr>
              <a:t>1/20/2010</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FD93462E-8BC9-44B4-81D9-EE242B8A466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A75176F-7D85-4072-9AF7-A6E4A74076F6}" type="datetimeFigureOut">
              <a:rPr lang="en-US"/>
              <a:pPr>
                <a:defRPr/>
              </a:pPr>
              <a:t>1/20/2010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1AD84D1-7FD3-4BC8-B29B-6A9BA249DD3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9CF3138-1B31-43F5-BF12-3DFDD4C3F55E}" type="datetimeFigureOut">
              <a:rPr lang="en-US"/>
              <a:pPr>
                <a:defRPr/>
              </a:pPr>
              <a:t>1/20/2010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0C11DCF-ECF2-4B82-A2B9-F30AC6AEB4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8842F5E-4101-4AF8-AD16-7A2C7B4653F4}" type="datetimeFigureOut">
              <a:rPr lang="en-US"/>
              <a:pPr>
                <a:defRPr/>
              </a:pPr>
              <a:t>1/20/2010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B0FA6F4-FB3E-4396-ADA5-B3435920614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6F3518DF-0389-42E2-AC50-801056D364BE}" type="datetimeFigureOut">
              <a:rPr lang="en-US"/>
              <a:pPr>
                <a:defRPr/>
              </a:pPr>
              <a:t>1/20/2010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4EC51BC-03F0-46AF-ACAB-9AF187416E7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E0E75E4-2037-4D2D-A0FF-0702ED9A01C7}" type="datetimeFigureOut">
              <a:rPr lang="en-US"/>
              <a:pPr>
                <a:defRPr/>
              </a:pPr>
              <a:t>1/20/2010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4CEDD07-DA76-4A85-8BC9-428658E1F08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EB518FF7-97F7-408D-8B76-DD5289E2F3C6}" type="datetimeFigureOut">
              <a:rPr lang="en-US"/>
              <a:pPr>
                <a:defRPr/>
              </a:pPr>
              <a:t>1/20/2010</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134365D1-FC1B-4124-84A2-8E8F76E0C3F8}"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B1177CEC-2BF0-495E-916F-03156527E352}" type="datetimeFigureOut">
              <a:rPr lang="en-US"/>
              <a:pPr>
                <a:defRPr/>
              </a:pPr>
              <a:t>1/20/2010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8CC836BF-F38F-4C42-B6C2-9B01A77603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2A6E5C4-1845-4576-92E9-E61F4876072C}" type="datetimeFigureOut">
              <a:rPr lang="en-US"/>
              <a:pPr>
                <a:defRPr/>
              </a:pPr>
              <a:t>1/20/2010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5B06849E-D598-456B-AC9C-9A91BBC238A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877533E-E165-4137-9388-C62772050A08}" type="datetimeFigureOut">
              <a:rPr lang="en-US"/>
              <a:pPr>
                <a:defRPr/>
              </a:pPr>
              <a:t>1/20/2010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B23DB9B-2EB3-4B23-AD97-81CC993E174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9052A0D2-3AB2-4DA8-BB83-F6F1A419A251}" type="datetimeFigureOut">
              <a:rPr lang="en-US"/>
              <a:pPr>
                <a:defRPr/>
              </a:pPr>
              <a:t>1/20/2010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6F8B9BF-4B39-47A1-888B-340455760E1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defRPr>
            </a:lvl1pPr>
          </a:lstStyle>
          <a:p>
            <a:pPr>
              <a:defRPr/>
            </a:pPr>
            <a:fld id="{5C9BBCCA-7FB9-4461-AB07-6AFAC3F68136}" type="datetimeFigureOut">
              <a:rPr lang="en-US"/>
              <a:pPr>
                <a:defRPr/>
              </a:pPr>
              <a:t>1/20/2010</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defRPr>
            </a:lvl1pPr>
          </a:lstStyle>
          <a:p>
            <a:pPr>
              <a:defRPr/>
            </a:pPr>
            <a:fld id="{3B2AB3AB-6C02-4F68-82A1-5E20C610DD6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1" r:id="rId1"/>
    <p:sldLayoutId id="2147483843" r:id="rId2"/>
    <p:sldLayoutId id="2147483844" r:id="rId3"/>
    <p:sldLayoutId id="2147483845" r:id="rId4"/>
    <p:sldLayoutId id="2147483852" r:id="rId5"/>
    <p:sldLayoutId id="2147483853" r:id="rId6"/>
    <p:sldLayoutId id="2147483846" r:id="rId7"/>
    <p:sldLayoutId id="2147483847" r:id="rId8"/>
    <p:sldLayoutId id="2147483848" r:id="rId9"/>
    <p:sldLayoutId id="2147483849" r:id="rId10"/>
    <p:sldLayoutId id="2147483850"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eorgia" pitchFamily="18" charset="0"/>
        </a:defRPr>
      </a:lvl2pPr>
      <a:lvl3pPr algn="l" rtl="0" eaLnBrk="0" fontAlgn="base" hangingPunct="0">
        <a:spcBef>
          <a:spcPct val="0"/>
        </a:spcBef>
        <a:spcAft>
          <a:spcPct val="0"/>
        </a:spcAft>
        <a:defRPr sz="4000">
          <a:solidFill>
            <a:schemeClr val="tx2"/>
          </a:solidFill>
          <a:latin typeface="Georgia" pitchFamily="18" charset="0"/>
        </a:defRPr>
      </a:lvl3pPr>
      <a:lvl4pPr algn="l" rtl="0" eaLnBrk="0" fontAlgn="base" hangingPunct="0">
        <a:spcBef>
          <a:spcPct val="0"/>
        </a:spcBef>
        <a:spcAft>
          <a:spcPct val="0"/>
        </a:spcAft>
        <a:defRPr sz="4000">
          <a:solidFill>
            <a:schemeClr val="tx2"/>
          </a:solidFill>
          <a:latin typeface="Georgia" pitchFamily="18" charset="0"/>
        </a:defRPr>
      </a:lvl4pPr>
      <a:lvl5pPr algn="l" rtl="0" eaLnBrk="0" fontAlgn="base" hangingPunct="0">
        <a:spcBef>
          <a:spcPct val="0"/>
        </a:spcBef>
        <a:spcAft>
          <a:spcPct val="0"/>
        </a:spcAft>
        <a:defRPr sz="4000">
          <a:solidFill>
            <a:schemeClr val="tx2"/>
          </a:solidFill>
          <a:latin typeface="Georgia" pitchFamily="18" charset="0"/>
        </a:defRPr>
      </a:lvl5pPr>
      <a:lvl6pPr marL="457200" algn="l" rtl="0" fontAlgn="base">
        <a:spcBef>
          <a:spcPct val="0"/>
        </a:spcBef>
        <a:spcAft>
          <a:spcPct val="0"/>
        </a:spcAft>
        <a:defRPr sz="4000">
          <a:solidFill>
            <a:schemeClr val="tx2"/>
          </a:solidFill>
          <a:latin typeface="Georgia" pitchFamily="18" charset="0"/>
        </a:defRPr>
      </a:lvl6pPr>
      <a:lvl7pPr marL="914400" algn="l" rtl="0" fontAlgn="base">
        <a:spcBef>
          <a:spcPct val="0"/>
        </a:spcBef>
        <a:spcAft>
          <a:spcPct val="0"/>
        </a:spcAft>
        <a:defRPr sz="4000">
          <a:solidFill>
            <a:schemeClr val="tx2"/>
          </a:solidFill>
          <a:latin typeface="Georgia" pitchFamily="18" charset="0"/>
        </a:defRPr>
      </a:lvl7pPr>
      <a:lvl8pPr marL="1371600" algn="l" rtl="0" fontAlgn="base">
        <a:spcBef>
          <a:spcPct val="0"/>
        </a:spcBef>
        <a:spcAft>
          <a:spcPct val="0"/>
        </a:spcAft>
        <a:defRPr sz="4000">
          <a:solidFill>
            <a:schemeClr val="tx2"/>
          </a:solidFill>
          <a:latin typeface="Georgia" pitchFamily="18" charset="0"/>
        </a:defRPr>
      </a:lvl8pPr>
      <a:lvl9pPr marL="1828800" algn="l" rtl="0" fontAlgn="base">
        <a:spcBef>
          <a:spcPct val="0"/>
        </a:spcBef>
        <a:spcAft>
          <a:spcPct val="0"/>
        </a:spcAft>
        <a:defRPr sz="4000">
          <a:solidFill>
            <a:schemeClr val="tx2"/>
          </a:solidFill>
          <a:latin typeface="Georgia" pitchFamily="18"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457200" y="1371601"/>
            <a:ext cx="8458200" cy="2133600"/>
          </a:xfrm>
        </p:spPr>
        <p:txBody>
          <a:bodyPr/>
          <a:lstStyle/>
          <a:p>
            <a:pPr eaLnBrk="1" hangingPunct="1"/>
            <a:r>
              <a:rPr lang="en-US" dirty="0" smtClean="0"/>
              <a:t>Archdiocese of Indianapolis</a:t>
            </a:r>
            <a:br>
              <a:rPr lang="en-US" dirty="0" smtClean="0"/>
            </a:br>
            <a:r>
              <a:rPr lang="en-US" dirty="0" smtClean="0"/>
              <a:t>Restructuring</a:t>
            </a:r>
          </a:p>
        </p:txBody>
      </p:sp>
      <p:sp>
        <p:nvSpPr>
          <p:cNvPr id="5123" name="Subtitle 2"/>
          <p:cNvSpPr>
            <a:spLocks noGrp="1"/>
          </p:cNvSpPr>
          <p:nvPr>
            <p:ph type="subTitle" idx="1"/>
          </p:nvPr>
        </p:nvSpPr>
        <p:spPr>
          <a:xfrm>
            <a:off x="152400" y="3900488"/>
            <a:ext cx="5257800" cy="2957512"/>
          </a:xfrm>
        </p:spPr>
        <p:txBody>
          <a:bodyPr/>
          <a:lstStyle/>
          <a:p>
            <a:pPr marL="63500" eaLnBrk="1" hangingPunct="1"/>
            <a:r>
              <a:rPr lang="en-US" dirty="0" smtClean="0"/>
              <a:t>Presented by</a:t>
            </a:r>
            <a:r>
              <a:rPr lang="en-US" dirty="0" smtClean="0"/>
              <a:t>:</a:t>
            </a:r>
            <a:endParaRPr lang="en-US" dirty="0" smtClean="0"/>
          </a:p>
          <a:p>
            <a:pPr marL="63500" eaLnBrk="1" hangingPunct="1"/>
            <a:r>
              <a:rPr lang="en-US" dirty="0" smtClean="0"/>
              <a:t>Jeff Stumpf , CFO</a:t>
            </a:r>
          </a:p>
          <a:p>
            <a:pPr marL="63500" eaLnBrk="1" hangingPunct="1"/>
            <a:r>
              <a:rPr lang="en-US" dirty="0" smtClean="0"/>
              <a:t>Roman Catholic Archdiocese of Indianapolis, Inc.</a:t>
            </a:r>
          </a:p>
          <a:p>
            <a:pPr marL="63500" eaLnBrk="1" hangingPunct="1"/>
            <a:endParaRPr lang="en-US" dirty="0" smtClean="0"/>
          </a:p>
          <a:p>
            <a:pPr marL="63500" eaLnBrk="1" hangingPunct="1"/>
            <a:r>
              <a:rPr lang="en-US" dirty="0" smtClean="0"/>
              <a:t>John S. (Jay) Mercer, Attorney</a:t>
            </a:r>
          </a:p>
          <a:p>
            <a:pPr marL="63500" eaLnBrk="1" hangingPunct="1"/>
            <a:r>
              <a:rPr lang="en-US" dirty="0" smtClean="0"/>
              <a:t>MERCER BELANGER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dirty="0" smtClean="0"/>
              <a:t>Parish Board of Directors</a:t>
            </a:r>
            <a:endParaRPr lang="en-US" dirty="0"/>
          </a:p>
        </p:txBody>
      </p:sp>
      <p:sp>
        <p:nvSpPr>
          <p:cNvPr id="3" name="Content Placeholder 2"/>
          <p:cNvSpPr>
            <a:spLocks noGrp="1"/>
          </p:cNvSpPr>
          <p:nvPr>
            <p:ph idx="1"/>
          </p:nvPr>
        </p:nvSpPr>
        <p:spPr>
          <a:solidFill>
            <a:schemeClr val="accent1">
              <a:lumMod val="40000"/>
              <a:lumOff val="60000"/>
            </a:schemeClr>
          </a:solidFill>
        </p:spPr>
        <p:txBody>
          <a:bodyPr/>
          <a:lstStyle/>
          <a:p>
            <a:r>
              <a:rPr lang="en-US" dirty="0" smtClean="0"/>
              <a:t>3 - members all ex-officio*</a:t>
            </a:r>
          </a:p>
          <a:p>
            <a:pPr>
              <a:buNone/>
            </a:pPr>
            <a:endParaRPr lang="en-US" dirty="0" smtClean="0"/>
          </a:p>
          <a:p>
            <a:r>
              <a:rPr lang="en-US" dirty="0" smtClean="0"/>
              <a:t>Pastor or Administrator</a:t>
            </a:r>
          </a:p>
          <a:p>
            <a:r>
              <a:rPr lang="en-US" dirty="0" smtClean="0"/>
              <a:t>Parish Council President/Chairperson</a:t>
            </a:r>
          </a:p>
          <a:p>
            <a:r>
              <a:rPr lang="en-US" dirty="0" smtClean="0"/>
              <a:t>Finance Council Chairperson</a:t>
            </a:r>
          </a:p>
          <a:p>
            <a:endParaRPr lang="en-US" dirty="0" smtClean="0"/>
          </a:p>
          <a:p>
            <a:endParaRPr lang="en-US" dirty="0" smtClean="0"/>
          </a:p>
          <a:p>
            <a:pPr>
              <a:buNone/>
            </a:pPr>
            <a:r>
              <a:rPr lang="en-US" dirty="0" smtClean="0"/>
              <a:t>* If the parish has a Parish Life Coordinator then that person will serve as the 4</a:t>
            </a:r>
            <a:r>
              <a:rPr lang="en-US" baseline="30000" dirty="0" smtClean="0"/>
              <a:t>th</a:t>
            </a:r>
            <a:r>
              <a:rPr lang="en-US" dirty="0" smtClean="0"/>
              <a:t> board member</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81000" y="685800"/>
            <a:ext cx="7924800" cy="1371600"/>
          </a:xfrm>
          <a:solidFill>
            <a:schemeClr val="accent1">
              <a:lumMod val="20000"/>
              <a:lumOff val="80000"/>
            </a:schemeClr>
          </a:solidFill>
        </p:spPr>
        <p:txBody>
          <a:bodyPr/>
          <a:lstStyle/>
          <a:p>
            <a:pPr eaLnBrk="1" hangingPunct="1"/>
            <a:r>
              <a:rPr lang="en-US" sz="3200" b="1" dirty="0" smtClean="0"/>
              <a:t>What does the Board of Directors do?</a:t>
            </a:r>
            <a:endParaRPr lang="en-US" sz="3200" dirty="0" smtClean="0"/>
          </a:p>
        </p:txBody>
      </p:sp>
      <p:sp>
        <p:nvSpPr>
          <p:cNvPr id="3" name="Content Placeholder 2"/>
          <p:cNvSpPr>
            <a:spLocks noGrp="1"/>
          </p:cNvSpPr>
          <p:nvPr>
            <p:ph idx="1"/>
          </p:nvPr>
        </p:nvSpPr>
        <p:spPr>
          <a:xfrm>
            <a:off x="304800" y="2209800"/>
            <a:ext cx="8686800" cy="4495800"/>
          </a:xfrm>
          <a:solidFill>
            <a:schemeClr val="accent1">
              <a:lumMod val="40000"/>
              <a:lumOff val="60000"/>
            </a:schemeClr>
          </a:solidFill>
        </p:spPr>
        <p:txBody>
          <a:bodyPr>
            <a:normAutofit fontScale="92500" lnSpcReduction="20000"/>
          </a:bodyPr>
          <a:lstStyle/>
          <a:p>
            <a:pPr marL="365760" indent="-256032" eaLnBrk="1" fontAlgn="auto" hangingPunct="1">
              <a:spcAft>
                <a:spcPts val="0"/>
              </a:spcAft>
              <a:buClr>
                <a:schemeClr val="accent3"/>
              </a:buClr>
              <a:buFont typeface="Georgia"/>
              <a:buChar char="•"/>
              <a:defRPr/>
            </a:pPr>
            <a:r>
              <a:rPr lang="en-US" dirty="0" smtClean="0"/>
              <a:t>Hold an annual meeting and document the approval of the major activities that have occurred during the year.  (Acceptance of the minutes of active committees).</a:t>
            </a:r>
          </a:p>
          <a:p>
            <a:pPr marL="365760" indent="-256032" eaLnBrk="1" fontAlgn="auto" hangingPunct="1">
              <a:spcAft>
                <a:spcPts val="0"/>
              </a:spcAft>
              <a:buClr>
                <a:schemeClr val="accent3"/>
              </a:buClr>
              <a:buFont typeface="Georgia" pitchFamily="18" charset="0"/>
              <a:buNone/>
              <a:defRPr/>
            </a:pPr>
            <a:endParaRPr lang="en-US" sz="1400" dirty="0" smtClean="0"/>
          </a:p>
          <a:p>
            <a:pPr marL="365760" indent="-256032" eaLnBrk="1" fontAlgn="auto" hangingPunct="1">
              <a:spcAft>
                <a:spcPts val="0"/>
              </a:spcAft>
              <a:buClr>
                <a:schemeClr val="accent3"/>
              </a:buClr>
              <a:buFont typeface="Georgia"/>
              <a:buChar char="•"/>
              <a:defRPr/>
            </a:pPr>
            <a:r>
              <a:rPr lang="en-US" dirty="0" smtClean="0"/>
              <a:t>Establish Committees as needed.</a:t>
            </a:r>
          </a:p>
          <a:p>
            <a:pPr marL="365760" indent="-256032" eaLnBrk="1" fontAlgn="auto" hangingPunct="1">
              <a:spcAft>
                <a:spcPts val="0"/>
              </a:spcAft>
              <a:buClr>
                <a:schemeClr val="accent3"/>
              </a:buClr>
              <a:buFont typeface="Georgia"/>
              <a:buChar char="•"/>
              <a:defRPr/>
            </a:pPr>
            <a:endParaRPr lang="en-US" sz="1400" dirty="0" smtClean="0"/>
          </a:p>
          <a:p>
            <a:pPr marL="365760" indent="-256032" eaLnBrk="1" fontAlgn="auto" hangingPunct="1">
              <a:spcAft>
                <a:spcPts val="0"/>
              </a:spcAft>
              <a:buClr>
                <a:schemeClr val="accent3"/>
              </a:buClr>
              <a:buFont typeface="Georgia"/>
              <a:buChar char="•"/>
              <a:defRPr/>
            </a:pPr>
            <a:r>
              <a:rPr lang="en-US" dirty="0" smtClean="0"/>
              <a:t>Annually register the Corporation with the Secretary of State.</a:t>
            </a:r>
          </a:p>
          <a:p>
            <a:pPr marL="365760" indent="-256032" eaLnBrk="1" fontAlgn="auto" hangingPunct="1">
              <a:spcAft>
                <a:spcPts val="0"/>
              </a:spcAft>
              <a:buClr>
                <a:schemeClr val="accent3"/>
              </a:buClr>
              <a:buFont typeface="Georgia"/>
              <a:buChar char="•"/>
              <a:defRPr/>
            </a:pPr>
            <a:endParaRPr lang="en-US" sz="1400" dirty="0" smtClean="0"/>
          </a:p>
          <a:p>
            <a:pPr marL="365760" indent="-256032" eaLnBrk="1" fontAlgn="auto" hangingPunct="1">
              <a:spcAft>
                <a:spcPts val="0"/>
              </a:spcAft>
              <a:buClr>
                <a:schemeClr val="accent3"/>
              </a:buClr>
              <a:buFont typeface="Georgia"/>
              <a:buChar char="•"/>
              <a:defRPr/>
            </a:pPr>
            <a:r>
              <a:rPr lang="en-US" dirty="0" smtClean="0"/>
              <a:t>Provide a written report of the financial operations of the Corporation to the Member.</a:t>
            </a:r>
          </a:p>
          <a:p>
            <a:pPr marL="365760" indent="-256032" eaLnBrk="1" fontAlgn="auto" hangingPunct="1">
              <a:spcAft>
                <a:spcPts val="0"/>
              </a:spcAft>
              <a:buClr>
                <a:schemeClr val="accent3"/>
              </a:buClr>
              <a:buFont typeface="Georgia"/>
              <a:buChar char="•"/>
              <a:defRPr/>
            </a:pPr>
            <a:endParaRPr lang="en-US" sz="1500" dirty="0" smtClean="0"/>
          </a:p>
          <a:p>
            <a:pPr marL="365760" indent="-256032" eaLnBrk="1" fontAlgn="auto" hangingPunct="1">
              <a:spcAft>
                <a:spcPts val="0"/>
              </a:spcAft>
              <a:buClr>
                <a:schemeClr val="accent3"/>
              </a:buClr>
              <a:buFont typeface="Georgia"/>
              <a:buChar char="•"/>
              <a:defRPr/>
            </a:pPr>
            <a:r>
              <a:rPr lang="en-US" dirty="0" smtClean="0"/>
              <a:t>Serve as the President, Secretary and Treasurer  of the Corporation.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7924800" cy="1371600"/>
          </a:xfrm>
          <a:solidFill>
            <a:schemeClr val="accent1">
              <a:lumMod val="20000"/>
              <a:lumOff val="80000"/>
            </a:schemeClr>
          </a:solidFill>
        </p:spPr>
        <p:txBody>
          <a:bodyPr>
            <a:normAutofit/>
          </a:bodyPr>
          <a:lstStyle/>
          <a:p>
            <a:pPr eaLnBrk="1" fontAlgn="auto" hangingPunct="1">
              <a:spcAft>
                <a:spcPts val="0"/>
              </a:spcAft>
              <a:defRPr/>
            </a:pPr>
            <a:r>
              <a:rPr lang="en-US" dirty="0" smtClean="0"/>
              <a:t>What are the Canonical Reserved Powers of a Pastor?</a:t>
            </a:r>
            <a:endParaRPr lang="en-US" dirty="0"/>
          </a:p>
        </p:txBody>
      </p:sp>
      <p:sp>
        <p:nvSpPr>
          <p:cNvPr id="3" name="Content Placeholder 2"/>
          <p:cNvSpPr>
            <a:spLocks noGrp="1"/>
          </p:cNvSpPr>
          <p:nvPr>
            <p:ph idx="1"/>
          </p:nvPr>
        </p:nvSpPr>
        <p:spPr>
          <a:xfrm>
            <a:off x="381000" y="2286000"/>
            <a:ext cx="8610600" cy="4343400"/>
          </a:xfrm>
          <a:solidFill>
            <a:schemeClr val="accent1">
              <a:lumMod val="40000"/>
              <a:lumOff val="60000"/>
            </a:schemeClr>
          </a:solidFill>
        </p:spPr>
        <p:txBody>
          <a:bodyPr>
            <a:normAutofit fontScale="77500" lnSpcReduction="20000"/>
          </a:bodyPr>
          <a:lstStyle/>
          <a:p>
            <a:pPr marL="365760" indent="-256032" eaLnBrk="1" fontAlgn="auto" hangingPunct="1">
              <a:spcAft>
                <a:spcPts val="0"/>
              </a:spcAft>
              <a:buClr>
                <a:schemeClr val="accent3"/>
              </a:buClr>
              <a:buFont typeface="Georgia"/>
              <a:buChar char="•"/>
              <a:defRPr/>
            </a:pPr>
            <a:r>
              <a:rPr lang="en-US" dirty="0" smtClean="0"/>
              <a:t>Provide for the pastoral and sacramental care of the assigned Parish.</a:t>
            </a:r>
          </a:p>
          <a:p>
            <a:pPr marL="365760" indent="-256032" eaLnBrk="1" fontAlgn="auto" hangingPunct="1">
              <a:spcAft>
                <a:spcPts val="0"/>
              </a:spcAft>
              <a:buClr>
                <a:schemeClr val="accent3"/>
              </a:buClr>
              <a:buFont typeface="Georgia"/>
              <a:buChar char="•"/>
              <a:defRPr/>
            </a:pPr>
            <a:endParaRPr lang="en-US" sz="1400" dirty="0" smtClean="0"/>
          </a:p>
          <a:p>
            <a:pPr marL="365760" indent="-256032" eaLnBrk="1" fontAlgn="auto" hangingPunct="1">
              <a:spcAft>
                <a:spcPts val="0"/>
              </a:spcAft>
              <a:buClr>
                <a:schemeClr val="accent3"/>
              </a:buClr>
              <a:buFont typeface="Georgia"/>
              <a:buChar char="•"/>
              <a:defRPr/>
            </a:pPr>
            <a:r>
              <a:rPr lang="en-US" dirty="0" smtClean="0"/>
              <a:t>Care and administration of the temporal goods of the parish (cc. 1281-1288).</a:t>
            </a:r>
          </a:p>
          <a:p>
            <a:pPr marL="365760" indent="-256032" eaLnBrk="1" fontAlgn="auto" hangingPunct="1">
              <a:spcAft>
                <a:spcPts val="0"/>
              </a:spcAft>
              <a:buClr>
                <a:schemeClr val="accent3"/>
              </a:buClr>
              <a:buFont typeface="Georgia"/>
              <a:buChar char="•"/>
              <a:defRPr/>
            </a:pPr>
            <a:endParaRPr lang="en-US" sz="1400" dirty="0" smtClean="0"/>
          </a:p>
          <a:p>
            <a:pPr marL="365760" indent="-256032" eaLnBrk="1" fontAlgn="auto" hangingPunct="1">
              <a:spcAft>
                <a:spcPts val="0"/>
              </a:spcAft>
              <a:buClr>
                <a:schemeClr val="accent3"/>
              </a:buClr>
              <a:buFont typeface="Georgia"/>
              <a:buChar char="•"/>
              <a:defRPr/>
            </a:pPr>
            <a:r>
              <a:rPr lang="en-US" dirty="0" smtClean="0"/>
              <a:t>The Pastor’s interaction with the parish finance council (c. 537).</a:t>
            </a:r>
          </a:p>
          <a:p>
            <a:pPr marL="365760" indent="-256032" eaLnBrk="1" fontAlgn="auto" hangingPunct="1">
              <a:spcAft>
                <a:spcPts val="0"/>
              </a:spcAft>
              <a:buClr>
                <a:schemeClr val="accent3"/>
              </a:buClr>
              <a:buFont typeface="Georgia"/>
              <a:buChar char="•"/>
              <a:defRPr/>
            </a:pPr>
            <a:endParaRPr lang="en-US" sz="1400" dirty="0" smtClean="0"/>
          </a:p>
          <a:p>
            <a:pPr marL="365760" indent="-256032" eaLnBrk="1" fontAlgn="auto" hangingPunct="1">
              <a:spcAft>
                <a:spcPts val="0"/>
              </a:spcAft>
              <a:buClr>
                <a:schemeClr val="accent3"/>
              </a:buClr>
              <a:buFont typeface="Georgia"/>
              <a:buChar char="•"/>
              <a:defRPr/>
            </a:pPr>
            <a:r>
              <a:rPr lang="en-US" dirty="0" smtClean="0"/>
              <a:t>Safeguarding and management of the Parish’s property at the assigned parish, to include maintenance of insurance policies insuring the property (c. 1284 Section 2-1).</a:t>
            </a:r>
          </a:p>
          <a:p>
            <a:pPr marL="365760" indent="-256032" eaLnBrk="1" fontAlgn="auto" hangingPunct="1">
              <a:spcAft>
                <a:spcPts val="0"/>
              </a:spcAft>
              <a:buClr>
                <a:schemeClr val="accent3"/>
              </a:buClr>
              <a:buFont typeface="Georgia"/>
              <a:buChar char="•"/>
              <a:defRPr/>
            </a:pPr>
            <a:endParaRPr lang="en-US" sz="1500" dirty="0" smtClean="0"/>
          </a:p>
          <a:p>
            <a:pPr marL="365760" indent="-256032" eaLnBrk="1" fontAlgn="auto" hangingPunct="1">
              <a:spcAft>
                <a:spcPts val="0"/>
              </a:spcAft>
              <a:buClr>
                <a:schemeClr val="accent3"/>
              </a:buClr>
              <a:buFont typeface="Georgia"/>
              <a:buChar char="•"/>
              <a:defRPr/>
            </a:pPr>
            <a:r>
              <a:rPr lang="en-US" dirty="0" smtClean="0"/>
              <a:t>Provide oversight and management of the collection of the Parish’s revenue and income with respect to the assigned Parish (c. 1284 Section 2-4).                                                           </a:t>
            </a:r>
            <a:r>
              <a:rPr lang="en-US" i="1" dirty="0" smtClean="0"/>
              <a:t>Continued on next slide.</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229600" cy="1066800"/>
          </a:xfrm>
          <a:solidFill>
            <a:schemeClr val="accent1">
              <a:lumMod val="20000"/>
              <a:lumOff val="80000"/>
            </a:schemeClr>
          </a:solidFill>
        </p:spPr>
        <p:txBody>
          <a:bodyPr>
            <a:normAutofit fontScale="90000"/>
          </a:bodyPr>
          <a:lstStyle/>
          <a:p>
            <a:pPr eaLnBrk="1" fontAlgn="auto" hangingPunct="1">
              <a:spcAft>
                <a:spcPts val="0"/>
              </a:spcAft>
              <a:defRPr/>
            </a:pPr>
            <a:r>
              <a:rPr lang="en-US" dirty="0" smtClean="0"/>
              <a:t>Canon Law Reserved Powers of a Pastor (Slide 2)</a:t>
            </a:r>
            <a:endParaRPr lang="en-US" dirty="0"/>
          </a:p>
        </p:txBody>
      </p:sp>
      <p:sp>
        <p:nvSpPr>
          <p:cNvPr id="3" name="Content Placeholder 2"/>
          <p:cNvSpPr>
            <a:spLocks noGrp="1"/>
          </p:cNvSpPr>
          <p:nvPr>
            <p:ph idx="1"/>
          </p:nvPr>
        </p:nvSpPr>
        <p:spPr>
          <a:xfrm>
            <a:off x="228600" y="1981200"/>
            <a:ext cx="8763000" cy="4724400"/>
          </a:xfrm>
          <a:solidFill>
            <a:schemeClr val="accent1">
              <a:lumMod val="40000"/>
              <a:lumOff val="60000"/>
            </a:schemeClr>
          </a:solidFill>
        </p:spPr>
        <p:txBody>
          <a:bodyPr>
            <a:normAutofit fontScale="77500" lnSpcReduction="20000"/>
          </a:bodyPr>
          <a:lstStyle/>
          <a:p>
            <a:pPr marL="365760" indent="-256032" eaLnBrk="1" fontAlgn="auto" hangingPunct="1">
              <a:spcAft>
                <a:spcPts val="0"/>
              </a:spcAft>
              <a:buClr>
                <a:schemeClr val="accent3"/>
              </a:buClr>
              <a:buFont typeface="Georgia"/>
              <a:buChar char="•"/>
              <a:defRPr/>
            </a:pPr>
            <a:r>
              <a:rPr lang="en-US" dirty="0" smtClean="0"/>
              <a:t>Provide oversight and management of the Parish’s debt obligations with respect to the assigned parish (c. 1284 Section 2-5).</a:t>
            </a:r>
          </a:p>
          <a:p>
            <a:pPr marL="365760" indent="-256032" eaLnBrk="1" fontAlgn="auto" hangingPunct="1">
              <a:spcAft>
                <a:spcPts val="0"/>
              </a:spcAft>
              <a:buClr>
                <a:schemeClr val="accent3"/>
              </a:buClr>
              <a:buFont typeface="Georgia"/>
              <a:buChar char="•"/>
              <a:defRPr/>
            </a:pPr>
            <a:endParaRPr lang="en-US" sz="1400" dirty="0" smtClean="0"/>
          </a:p>
          <a:p>
            <a:pPr marL="365760" indent="-256032" eaLnBrk="1" fontAlgn="auto" hangingPunct="1">
              <a:spcAft>
                <a:spcPts val="0"/>
              </a:spcAft>
              <a:buClr>
                <a:schemeClr val="accent3"/>
              </a:buClr>
              <a:buFont typeface="Georgia"/>
              <a:buChar char="•"/>
              <a:defRPr/>
            </a:pPr>
            <a:r>
              <a:rPr lang="en-US" dirty="0" smtClean="0"/>
              <a:t>Provide oversight and management of the Parish’s investment and allocation of funds with respect to the assigned parish (c. 1284 Section 6).</a:t>
            </a:r>
          </a:p>
          <a:p>
            <a:pPr marL="365760" indent="-256032" eaLnBrk="1" fontAlgn="auto" hangingPunct="1">
              <a:spcAft>
                <a:spcPts val="0"/>
              </a:spcAft>
              <a:buClr>
                <a:schemeClr val="accent3"/>
              </a:buClr>
              <a:buFont typeface="Georgia"/>
              <a:buChar char="•"/>
              <a:defRPr/>
            </a:pPr>
            <a:endParaRPr lang="en-US" sz="1400" dirty="0" smtClean="0"/>
          </a:p>
          <a:p>
            <a:pPr marL="365760" indent="-256032" eaLnBrk="1" fontAlgn="auto" hangingPunct="1">
              <a:spcAft>
                <a:spcPts val="0"/>
              </a:spcAft>
              <a:buClr>
                <a:schemeClr val="accent3"/>
              </a:buClr>
              <a:buFont typeface="Georgia"/>
              <a:buChar char="•"/>
              <a:defRPr/>
            </a:pPr>
            <a:r>
              <a:rPr lang="en-US" dirty="0" smtClean="0"/>
              <a:t>Provide oversight and management of the Corporation’s records with respect to the assigned Parish (c. 1284 Section 2-7).</a:t>
            </a:r>
          </a:p>
          <a:p>
            <a:pPr marL="365760" indent="-256032" eaLnBrk="1" fontAlgn="auto" hangingPunct="1">
              <a:spcAft>
                <a:spcPts val="0"/>
              </a:spcAft>
              <a:buClr>
                <a:schemeClr val="accent3"/>
              </a:buClr>
              <a:buFont typeface="Georgia"/>
              <a:buChar char="•"/>
              <a:defRPr/>
            </a:pPr>
            <a:endParaRPr lang="en-US" sz="1500" dirty="0" smtClean="0"/>
          </a:p>
          <a:p>
            <a:pPr marL="365760" indent="-256032" eaLnBrk="1" fontAlgn="auto" hangingPunct="1">
              <a:spcAft>
                <a:spcPts val="0"/>
              </a:spcAft>
              <a:buClr>
                <a:schemeClr val="accent3"/>
              </a:buClr>
              <a:buFont typeface="Georgia"/>
              <a:buChar char="•"/>
              <a:defRPr/>
            </a:pPr>
            <a:r>
              <a:rPr lang="en-US" dirty="0" smtClean="0"/>
              <a:t>Provide a written report to the Member, at least annually, with respect to the financial operations of the assigned Parish (c. 1284 Section 2-8).</a:t>
            </a:r>
          </a:p>
          <a:p>
            <a:pPr marL="365760" indent="-256032" eaLnBrk="1" fontAlgn="auto" hangingPunct="1">
              <a:spcAft>
                <a:spcPts val="0"/>
              </a:spcAft>
              <a:buClr>
                <a:schemeClr val="accent3"/>
              </a:buClr>
              <a:buFont typeface="Georgia"/>
              <a:buChar char="•"/>
              <a:defRPr/>
            </a:pPr>
            <a:endParaRPr lang="en-US" sz="1500" dirty="0" smtClean="0"/>
          </a:p>
          <a:p>
            <a:pPr marL="365760" indent="-256032" eaLnBrk="1" fontAlgn="auto" hangingPunct="1">
              <a:spcAft>
                <a:spcPts val="0"/>
              </a:spcAft>
              <a:buClr>
                <a:schemeClr val="accent3"/>
              </a:buClr>
              <a:buFont typeface="Georgia"/>
              <a:buChar char="•"/>
              <a:defRPr/>
            </a:pPr>
            <a:r>
              <a:rPr lang="en-US" dirty="0" smtClean="0"/>
              <a:t>Provide oversight and management of the annual budgets (c. 1284 Section 3).</a:t>
            </a:r>
          </a:p>
          <a:p>
            <a:pPr marL="365760" indent="-256032" eaLnBrk="1" fontAlgn="auto" hangingPunct="1">
              <a:spcAft>
                <a:spcPts val="0"/>
              </a:spcAft>
              <a:buClr>
                <a:schemeClr val="accent3"/>
              </a:buClr>
              <a:buFont typeface="Georgia"/>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533400"/>
            <a:ext cx="9144000" cy="533400"/>
          </a:xfrm>
          <a:solidFill>
            <a:schemeClr val="bg1"/>
          </a:solidFill>
        </p:spPr>
        <p:txBody>
          <a:bodyPr/>
          <a:lstStyle/>
          <a:p>
            <a:pPr eaLnBrk="1" hangingPunct="1"/>
            <a:r>
              <a:rPr lang="en-US" sz="2800" dirty="0" smtClean="0"/>
              <a:t>Parish Structure of the Archdiocese of Indianapolis</a:t>
            </a:r>
          </a:p>
        </p:txBody>
      </p:sp>
      <p:sp>
        <p:nvSpPr>
          <p:cNvPr id="3" name="Content Placeholder 2"/>
          <p:cNvSpPr>
            <a:spLocks noGrp="1"/>
          </p:cNvSpPr>
          <p:nvPr>
            <p:ph idx="1"/>
          </p:nvPr>
        </p:nvSpPr>
        <p:spPr>
          <a:xfrm>
            <a:off x="0" y="1066800"/>
            <a:ext cx="3048000" cy="1066800"/>
          </a:xfrm>
          <a:solidFill>
            <a:schemeClr val="tx2">
              <a:lumMod val="20000"/>
              <a:lumOff val="80000"/>
            </a:schemeClr>
          </a:solidFill>
          <a:ln>
            <a:solidFill>
              <a:schemeClr val="accent1"/>
            </a:solidFill>
          </a:ln>
        </p:spPr>
        <p:txBody>
          <a:bodyPr>
            <a:normAutofit fontScale="62500" lnSpcReduction="20000"/>
          </a:bodyPr>
          <a:lstStyle/>
          <a:p>
            <a:pPr marL="365760" indent="-256032" eaLnBrk="1" fontAlgn="auto" hangingPunct="1">
              <a:spcAft>
                <a:spcPts val="0"/>
              </a:spcAft>
              <a:buClr>
                <a:schemeClr val="accent3"/>
              </a:buClr>
              <a:buFont typeface="Georgia"/>
              <a:buNone/>
              <a:defRPr/>
            </a:pPr>
            <a:r>
              <a:rPr lang="en-US" b="1" dirty="0" smtClean="0"/>
              <a:t>Finance Council</a:t>
            </a:r>
          </a:p>
          <a:p>
            <a:pPr marL="365760" indent="-256032" eaLnBrk="1" fontAlgn="auto" hangingPunct="1">
              <a:spcAft>
                <a:spcPts val="0"/>
              </a:spcAft>
              <a:buClr>
                <a:schemeClr val="accent3"/>
              </a:buClr>
              <a:buFont typeface="Arial" pitchFamily="34" charset="0"/>
              <a:buChar char="•"/>
              <a:defRPr/>
            </a:pPr>
            <a:r>
              <a:rPr lang="en-US" dirty="0" smtClean="0"/>
              <a:t>Advisory to Pastor</a:t>
            </a:r>
          </a:p>
          <a:p>
            <a:pPr marL="365760" indent="-256032" eaLnBrk="1" fontAlgn="auto" hangingPunct="1">
              <a:spcAft>
                <a:spcPts val="0"/>
              </a:spcAft>
              <a:buClr>
                <a:schemeClr val="accent3"/>
              </a:buClr>
              <a:buFont typeface="Arial" pitchFamily="34" charset="0"/>
              <a:buChar char="•"/>
              <a:defRPr/>
            </a:pPr>
            <a:r>
              <a:rPr lang="en-US" dirty="0" smtClean="0"/>
              <a:t>Parishioners are appointed by the Pastor</a:t>
            </a:r>
            <a:endParaRPr lang="en-US" dirty="0"/>
          </a:p>
        </p:txBody>
      </p:sp>
      <p:sp>
        <p:nvSpPr>
          <p:cNvPr id="4" name="Content Placeholder 2"/>
          <p:cNvSpPr txBox="1">
            <a:spLocks/>
          </p:cNvSpPr>
          <p:nvPr/>
        </p:nvSpPr>
        <p:spPr>
          <a:xfrm>
            <a:off x="0" y="2286000"/>
            <a:ext cx="3048000" cy="1066800"/>
          </a:xfrm>
          <a:prstGeom prst="rect">
            <a:avLst/>
          </a:prstGeom>
          <a:solidFill>
            <a:schemeClr val="tx2">
              <a:lumMod val="40000"/>
              <a:lumOff val="60000"/>
            </a:schemeClr>
          </a:solidFill>
          <a:ln>
            <a:solidFill>
              <a:schemeClr val="accent1"/>
            </a:solidFill>
          </a:ln>
        </p:spPr>
        <p:txBody>
          <a:bodyPr>
            <a:normAutofit fontScale="62500" lnSpcReduction="20000"/>
          </a:bodyPr>
          <a:lstStyle/>
          <a:p>
            <a:pPr marL="365760" indent="-256032" fontAlgn="auto">
              <a:spcBef>
                <a:spcPts val="300"/>
              </a:spcBef>
              <a:spcAft>
                <a:spcPts val="0"/>
              </a:spcAft>
              <a:buClr>
                <a:schemeClr val="accent3"/>
              </a:buClr>
              <a:buFont typeface="Georgia"/>
              <a:buNone/>
              <a:defRPr/>
            </a:pPr>
            <a:r>
              <a:rPr lang="en-US" sz="2800" b="1" dirty="0">
                <a:latin typeface="+mn-lt"/>
              </a:rPr>
              <a:t>Parish Council</a:t>
            </a:r>
          </a:p>
          <a:p>
            <a:pPr marL="365760" indent="-256032" fontAlgn="auto">
              <a:spcBef>
                <a:spcPts val="300"/>
              </a:spcBef>
              <a:spcAft>
                <a:spcPts val="0"/>
              </a:spcAft>
              <a:buClr>
                <a:schemeClr val="accent3"/>
              </a:buClr>
              <a:buFont typeface="Arial" pitchFamily="34" charset="0"/>
              <a:buChar char="•"/>
              <a:defRPr/>
            </a:pPr>
            <a:r>
              <a:rPr lang="en-US" sz="2800" dirty="0">
                <a:latin typeface="+mn-lt"/>
              </a:rPr>
              <a:t>Advisory to Pastor</a:t>
            </a:r>
          </a:p>
          <a:p>
            <a:pPr marL="365760" indent="-256032" fontAlgn="auto">
              <a:spcBef>
                <a:spcPts val="300"/>
              </a:spcBef>
              <a:spcAft>
                <a:spcPts val="0"/>
              </a:spcAft>
              <a:buClr>
                <a:schemeClr val="accent3"/>
              </a:buClr>
              <a:buFont typeface="Arial" pitchFamily="34" charset="0"/>
              <a:buChar char="•"/>
              <a:defRPr/>
            </a:pPr>
            <a:r>
              <a:rPr lang="en-US" sz="2800" dirty="0">
                <a:latin typeface="+mn-lt"/>
              </a:rPr>
              <a:t>Parishioners </a:t>
            </a:r>
            <a:r>
              <a:rPr lang="en-US" sz="2400" dirty="0">
                <a:latin typeface="+mn-lt"/>
              </a:rPr>
              <a:t>are</a:t>
            </a:r>
            <a:r>
              <a:rPr lang="en-US" sz="2800" dirty="0">
                <a:latin typeface="+mn-lt"/>
              </a:rPr>
              <a:t> appointed or elected</a:t>
            </a:r>
          </a:p>
        </p:txBody>
      </p:sp>
      <p:sp>
        <p:nvSpPr>
          <p:cNvPr id="5" name="Content Placeholder 2"/>
          <p:cNvSpPr txBox="1">
            <a:spLocks/>
          </p:cNvSpPr>
          <p:nvPr/>
        </p:nvSpPr>
        <p:spPr>
          <a:xfrm>
            <a:off x="4724400" y="2895600"/>
            <a:ext cx="4419600" cy="1600200"/>
          </a:xfrm>
          <a:prstGeom prst="rect">
            <a:avLst/>
          </a:prstGeom>
          <a:solidFill>
            <a:schemeClr val="accent4">
              <a:lumMod val="40000"/>
              <a:lumOff val="60000"/>
            </a:schemeClr>
          </a:solidFill>
          <a:ln>
            <a:solidFill>
              <a:schemeClr val="accent1"/>
            </a:solidFill>
          </a:ln>
        </p:spPr>
        <p:txBody>
          <a:bodyPr>
            <a:normAutofit fontScale="47500" lnSpcReduction="20000"/>
          </a:bodyPr>
          <a:lstStyle/>
          <a:p>
            <a:pPr marL="365760" indent="-256032" fontAlgn="auto">
              <a:spcBef>
                <a:spcPts val="300"/>
              </a:spcBef>
              <a:spcAft>
                <a:spcPts val="0"/>
              </a:spcAft>
              <a:buClr>
                <a:schemeClr val="accent3"/>
              </a:buClr>
              <a:buFont typeface="Georgia"/>
              <a:buNone/>
              <a:defRPr/>
            </a:pPr>
            <a:r>
              <a:rPr lang="en-US" sz="2800" b="1" dirty="0">
                <a:latin typeface="+mn-lt"/>
              </a:rPr>
              <a:t>Parish Corporation </a:t>
            </a:r>
            <a:r>
              <a:rPr lang="en-US" sz="2800" dirty="0">
                <a:latin typeface="+mn-lt"/>
              </a:rPr>
              <a:t>– Pastor is the President and has responsibility for operation decisions.</a:t>
            </a:r>
          </a:p>
          <a:p>
            <a:pPr marL="365760" indent="-256032" fontAlgn="auto">
              <a:spcBef>
                <a:spcPts val="300"/>
              </a:spcBef>
              <a:spcAft>
                <a:spcPts val="0"/>
              </a:spcAft>
              <a:buClr>
                <a:schemeClr val="accent3"/>
              </a:buClr>
              <a:buFont typeface="Arial" pitchFamily="34" charset="0"/>
              <a:buChar char="•"/>
              <a:defRPr/>
            </a:pPr>
            <a:r>
              <a:rPr lang="en-US" sz="2800" dirty="0">
                <a:latin typeface="+mn-lt"/>
              </a:rPr>
              <a:t>Member – Archbishop appoints </a:t>
            </a:r>
            <a:r>
              <a:rPr lang="en-US" sz="2800" dirty="0" smtClean="0">
                <a:latin typeface="+mn-lt"/>
              </a:rPr>
              <a:t>Pastor.  Holds </a:t>
            </a:r>
            <a:r>
              <a:rPr lang="en-US" sz="2800" dirty="0">
                <a:latin typeface="+mn-lt"/>
              </a:rPr>
              <a:t>broad reserved powers.</a:t>
            </a:r>
          </a:p>
          <a:p>
            <a:pPr marL="365760" indent="-256032" fontAlgn="auto">
              <a:spcBef>
                <a:spcPts val="300"/>
              </a:spcBef>
              <a:spcAft>
                <a:spcPts val="0"/>
              </a:spcAft>
              <a:buClr>
                <a:schemeClr val="accent3"/>
              </a:buClr>
              <a:buFont typeface="Arial" pitchFamily="34" charset="0"/>
              <a:buChar char="•"/>
              <a:defRPr/>
            </a:pPr>
            <a:r>
              <a:rPr lang="en-US" sz="2800" dirty="0">
                <a:latin typeface="+mn-lt"/>
              </a:rPr>
              <a:t>Directors – </a:t>
            </a:r>
            <a:r>
              <a:rPr lang="en-US" sz="2800" dirty="0" smtClean="0">
                <a:latin typeface="+mn-lt"/>
              </a:rPr>
              <a:t>Pastor/ Administrator, Parish Council President and Finance Council Chairperson.</a:t>
            </a:r>
            <a:endParaRPr lang="en-US" sz="2800" dirty="0">
              <a:latin typeface="+mn-lt"/>
            </a:endParaRPr>
          </a:p>
          <a:p>
            <a:pPr marL="365760" indent="-256032" fontAlgn="auto">
              <a:spcBef>
                <a:spcPts val="300"/>
              </a:spcBef>
              <a:spcAft>
                <a:spcPts val="0"/>
              </a:spcAft>
              <a:buClr>
                <a:schemeClr val="accent3"/>
              </a:buClr>
              <a:buFont typeface="Arial" pitchFamily="34" charset="0"/>
              <a:buChar char="•"/>
              <a:defRPr/>
            </a:pPr>
            <a:r>
              <a:rPr lang="en-US" sz="2800" dirty="0" smtClean="0">
                <a:latin typeface="+mn-lt"/>
              </a:rPr>
              <a:t>Governance </a:t>
            </a:r>
            <a:r>
              <a:rPr lang="en-US" sz="2800" dirty="0">
                <a:latin typeface="+mn-lt"/>
              </a:rPr>
              <a:t>of the corporation is subject to the canonical reserved powers of the Pastor.</a:t>
            </a:r>
          </a:p>
        </p:txBody>
      </p:sp>
      <p:sp>
        <p:nvSpPr>
          <p:cNvPr id="6" name="Content Placeholder 2"/>
          <p:cNvSpPr txBox="1">
            <a:spLocks/>
          </p:cNvSpPr>
          <p:nvPr/>
        </p:nvSpPr>
        <p:spPr>
          <a:xfrm>
            <a:off x="0" y="3429000"/>
            <a:ext cx="3505200" cy="1524000"/>
          </a:xfrm>
          <a:prstGeom prst="rect">
            <a:avLst/>
          </a:prstGeom>
          <a:solidFill>
            <a:schemeClr val="accent3">
              <a:lumMod val="20000"/>
              <a:lumOff val="80000"/>
            </a:schemeClr>
          </a:solidFill>
          <a:ln>
            <a:solidFill>
              <a:schemeClr val="accent1"/>
            </a:solidFill>
          </a:ln>
        </p:spPr>
        <p:txBody>
          <a:bodyPr>
            <a:normAutofit fontScale="55000" lnSpcReduction="20000"/>
          </a:bodyPr>
          <a:lstStyle/>
          <a:p>
            <a:pPr marL="365760" indent="-256032" fontAlgn="auto">
              <a:spcBef>
                <a:spcPts val="300"/>
              </a:spcBef>
              <a:spcAft>
                <a:spcPts val="0"/>
              </a:spcAft>
              <a:buClr>
                <a:schemeClr val="accent3"/>
              </a:buClr>
              <a:buFont typeface="Georgia"/>
              <a:buNone/>
              <a:defRPr/>
            </a:pPr>
            <a:r>
              <a:rPr lang="en-US" sz="2800" b="1" dirty="0">
                <a:latin typeface="+mn-lt"/>
              </a:rPr>
              <a:t>Roman Catholic Archdiocese of Indianapolis, Inc.</a:t>
            </a:r>
          </a:p>
          <a:p>
            <a:pPr marL="365760" indent="-256032" fontAlgn="auto">
              <a:spcBef>
                <a:spcPts val="300"/>
              </a:spcBef>
              <a:spcAft>
                <a:spcPts val="0"/>
              </a:spcAft>
              <a:buClr>
                <a:schemeClr val="accent3"/>
              </a:buClr>
              <a:buFont typeface="Arial" pitchFamily="34" charset="0"/>
              <a:buChar char="•"/>
              <a:defRPr/>
            </a:pPr>
            <a:r>
              <a:rPr lang="en-US" sz="2800" dirty="0">
                <a:latin typeface="+mn-lt"/>
              </a:rPr>
              <a:t>Provides services to parish corporation pursuant to a written service agreement.</a:t>
            </a:r>
          </a:p>
          <a:p>
            <a:pPr marL="365760" indent="-256032" fontAlgn="auto">
              <a:spcBef>
                <a:spcPts val="300"/>
              </a:spcBef>
              <a:spcAft>
                <a:spcPts val="0"/>
              </a:spcAft>
              <a:buClr>
                <a:schemeClr val="accent3"/>
              </a:buClr>
              <a:buFont typeface="Arial" pitchFamily="34" charset="0"/>
              <a:buChar char="•"/>
              <a:defRPr/>
            </a:pPr>
            <a:r>
              <a:rPr lang="en-US" sz="2800" dirty="0">
                <a:latin typeface="+mn-lt"/>
              </a:rPr>
              <a:t>Paid or reimbursed by the parish corporation.</a:t>
            </a:r>
          </a:p>
        </p:txBody>
      </p:sp>
      <p:sp>
        <p:nvSpPr>
          <p:cNvPr id="7" name="Content Placeholder 2"/>
          <p:cNvSpPr txBox="1">
            <a:spLocks/>
          </p:cNvSpPr>
          <p:nvPr/>
        </p:nvSpPr>
        <p:spPr>
          <a:xfrm>
            <a:off x="304800" y="5410200"/>
            <a:ext cx="5562600" cy="1447800"/>
          </a:xfrm>
          <a:prstGeom prst="rect">
            <a:avLst/>
          </a:prstGeom>
          <a:solidFill>
            <a:schemeClr val="accent3">
              <a:lumMod val="20000"/>
              <a:lumOff val="80000"/>
            </a:schemeClr>
          </a:solidFill>
          <a:ln>
            <a:solidFill>
              <a:schemeClr val="accent1"/>
            </a:solidFill>
          </a:ln>
        </p:spPr>
        <p:txBody>
          <a:bodyPr>
            <a:normAutofit fontScale="55000" lnSpcReduction="20000"/>
          </a:bodyPr>
          <a:lstStyle/>
          <a:p>
            <a:pPr marL="365760" indent="-256032" fontAlgn="auto">
              <a:spcBef>
                <a:spcPts val="300"/>
              </a:spcBef>
              <a:spcAft>
                <a:spcPts val="0"/>
              </a:spcAft>
              <a:buClr>
                <a:schemeClr val="accent3"/>
              </a:buClr>
              <a:buFont typeface="Georgia"/>
              <a:buNone/>
              <a:defRPr/>
            </a:pPr>
            <a:r>
              <a:rPr lang="en-US" sz="2800" b="1" dirty="0">
                <a:latin typeface="+mn-lt"/>
              </a:rPr>
              <a:t>Roman Catholic Archdiocese of Indianapolis Properties, Inc.</a:t>
            </a:r>
          </a:p>
          <a:p>
            <a:pPr marL="365760" indent="-256032" fontAlgn="auto">
              <a:spcBef>
                <a:spcPts val="300"/>
              </a:spcBef>
              <a:spcAft>
                <a:spcPts val="0"/>
              </a:spcAft>
              <a:buClr>
                <a:schemeClr val="accent3"/>
              </a:buClr>
              <a:buFont typeface="Arial" pitchFamily="34" charset="0"/>
              <a:buChar char="•"/>
              <a:defRPr/>
            </a:pPr>
            <a:r>
              <a:rPr lang="en-US" sz="2800" dirty="0">
                <a:latin typeface="+mn-lt"/>
              </a:rPr>
              <a:t>Parish real property held in trust by Archdiocese of Indianapolis Properties, Inc. and leased back.</a:t>
            </a:r>
          </a:p>
          <a:p>
            <a:pPr marL="365760" indent="-256032" fontAlgn="auto">
              <a:spcBef>
                <a:spcPts val="300"/>
              </a:spcBef>
              <a:spcAft>
                <a:spcPts val="0"/>
              </a:spcAft>
              <a:buClr>
                <a:schemeClr val="accent3"/>
              </a:buClr>
              <a:buFont typeface="Arial" pitchFamily="34" charset="0"/>
              <a:buChar char="•"/>
              <a:defRPr/>
            </a:pPr>
            <a:r>
              <a:rPr lang="en-US" sz="2800" dirty="0">
                <a:latin typeface="+mn-lt"/>
              </a:rPr>
              <a:t>Non-parish real property held in trust and leased back.</a:t>
            </a:r>
          </a:p>
        </p:txBody>
      </p:sp>
      <p:sp>
        <p:nvSpPr>
          <p:cNvPr id="8" name="Content Placeholder 2"/>
          <p:cNvSpPr txBox="1">
            <a:spLocks/>
          </p:cNvSpPr>
          <p:nvPr/>
        </p:nvSpPr>
        <p:spPr>
          <a:xfrm>
            <a:off x="6248400" y="5334000"/>
            <a:ext cx="2895600" cy="1524000"/>
          </a:xfrm>
          <a:prstGeom prst="rect">
            <a:avLst/>
          </a:prstGeom>
          <a:solidFill>
            <a:schemeClr val="accent3">
              <a:lumMod val="20000"/>
              <a:lumOff val="80000"/>
            </a:schemeClr>
          </a:solidFill>
          <a:ln>
            <a:solidFill>
              <a:schemeClr val="accent1"/>
            </a:solidFill>
          </a:ln>
        </p:spPr>
        <p:txBody>
          <a:bodyPr>
            <a:normAutofit fontScale="62500" lnSpcReduction="20000"/>
          </a:bodyPr>
          <a:lstStyle/>
          <a:p>
            <a:pPr marL="365760" indent="-256032" fontAlgn="auto">
              <a:spcBef>
                <a:spcPts val="300"/>
              </a:spcBef>
              <a:spcAft>
                <a:spcPts val="0"/>
              </a:spcAft>
              <a:buClr>
                <a:schemeClr val="accent3"/>
              </a:buClr>
              <a:buFont typeface="Georgia"/>
              <a:buNone/>
              <a:defRPr/>
            </a:pPr>
            <a:r>
              <a:rPr lang="en-US" sz="2800" b="1" dirty="0">
                <a:latin typeface="+mn-lt"/>
              </a:rPr>
              <a:t>Catholic Community Foundation, Inc.</a:t>
            </a:r>
          </a:p>
          <a:p>
            <a:pPr marL="365760" indent="-256032" fontAlgn="auto">
              <a:spcBef>
                <a:spcPts val="300"/>
              </a:spcBef>
              <a:spcAft>
                <a:spcPts val="0"/>
              </a:spcAft>
              <a:buClr>
                <a:schemeClr val="accent3"/>
              </a:buClr>
              <a:buFont typeface="Arial" pitchFamily="34" charset="0"/>
              <a:buChar char="•"/>
              <a:defRPr/>
            </a:pPr>
            <a:r>
              <a:rPr lang="en-US" sz="2800" dirty="0">
                <a:latin typeface="+mn-lt"/>
              </a:rPr>
              <a:t>Invest excess cash and securities.</a:t>
            </a:r>
          </a:p>
          <a:p>
            <a:pPr marL="365760" indent="-256032" fontAlgn="auto">
              <a:spcBef>
                <a:spcPts val="300"/>
              </a:spcBef>
              <a:spcAft>
                <a:spcPts val="0"/>
              </a:spcAft>
              <a:buClr>
                <a:schemeClr val="accent3"/>
              </a:buClr>
              <a:buFont typeface="Arial" pitchFamily="34" charset="0"/>
              <a:buChar char="•"/>
              <a:defRPr/>
            </a:pPr>
            <a:r>
              <a:rPr lang="en-US" sz="2800" dirty="0">
                <a:latin typeface="+mn-lt"/>
              </a:rPr>
              <a:t>Funds held in trust for Parish.</a:t>
            </a:r>
          </a:p>
        </p:txBody>
      </p:sp>
      <p:sp>
        <p:nvSpPr>
          <p:cNvPr id="9" name="Content Placeholder 2"/>
          <p:cNvSpPr txBox="1">
            <a:spLocks/>
          </p:cNvSpPr>
          <p:nvPr/>
        </p:nvSpPr>
        <p:spPr>
          <a:xfrm>
            <a:off x="4953000" y="1219200"/>
            <a:ext cx="4191000" cy="1143000"/>
          </a:xfrm>
          <a:prstGeom prst="rect">
            <a:avLst/>
          </a:prstGeom>
          <a:solidFill>
            <a:schemeClr val="accent4">
              <a:lumMod val="60000"/>
              <a:lumOff val="40000"/>
            </a:schemeClr>
          </a:solidFill>
          <a:ln>
            <a:solidFill>
              <a:schemeClr val="accent1"/>
            </a:solidFill>
          </a:ln>
        </p:spPr>
        <p:txBody>
          <a:bodyPr>
            <a:normAutofit fontScale="47500" lnSpcReduction="20000"/>
          </a:bodyPr>
          <a:lstStyle/>
          <a:p>
            <a:pPr marL="365760" indent="-256032" fontAlgn="auto">
              <a:spcBef>
                <a:spcPts val="300"/>
              </a:spcBef>
              <a:spcAft>
                <a:spcPts val="0"/>
              </a:spcAft>
              <a:buClr>
                <a:schemeClr val="accent3"/>
              </a:buClr>
              <a:buFont typeface="Georgia"/>
              <a:buNone/>
              <a:defRPr/>
            </a:pPr>
            <a:r>
              <a:rPr lang="en-US" sz="2800" b="1" dirty="0">
                <a:latin typeface="+mn-lt"/>
              </a:rPr>
              <a:t>Parish Personal Property (cash and securities)</a:t>
            </a:r>
          </a:p>
          <a:p>
            <a:pPr marL="365760" indent="-256032" fontAlgn="auto">
              <a:spcBef>
                <a:spcPts val="300"/>
              </a:spcBef>
              <a:spcAft>
                <a:spcPts val="0"/>
              </a:spcAft>
              <a:buClr>
                <a:schemeClr val="accent3"/>
              </a:buClr>
              <a:buFont typeface="Arial" pitchFamily="34" charset="0"/>
              <a:buChar char="•"/>
              <a:defRPr/>
            </a:pPr>
            <a:r>
              <a:rPr lang="en-US" sz="2800" dirty="0">
                <a:latin typeface="+mn-lt"/>
              </a:rPr>
              <a:t>Owned by Parish.</a:t>
            </a:r>
          </a:p>
          <a:p>
            <a:pPr marL="365760" indent="-256032" fontAlgn="auto">
              <a:spcBef>
                <a:spcPts val="300"/>
              </a:spcBef>
              <a:spcAft>
                <a:spcPts val="0"/>
              </a:spcAft>
              <a:buClr>
                <a:schemeClr val="accent3"/>
              </a:buClr>
              <a:buFont typeface="Arial" pitchFamily="34" charset="0"/>
              <a:buChar char="•"/>
              <a:defRPr/>
            </a:pPr>
            <a:r>
              <a:rPr lang="en-US" sz="2800" dirty="0">
                <a:latin typeface="+mn-lt"/>
              </a:rPr>
              <a:t>Cash and securities in excess of operating needs held in Catholic Community Foundation, Inc. of which parish is a participant.</a:t>
            </a:r>
          </a:p>
        </p:txBody>
      </p:sp>
      <p:sp>
        <p:nvSpPr>
          <p:cNvPr id="10" name="Oval 9"/>
          <p:cNvSpPr/>
          <p:nvPr/>
        </p:nvSpPr>
        <p:spPr>
          <a:xfrm>
            <a:off x="3581400" y="1905000"/>
            <a:ext cx="12954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Pastor</a:t>
            </a:r>
          </a:p>
        </p:txBody>
      </p:sp>
      <p:sp>
        <p:nvSpPr>
          <p:cNvPr id="12" name="Right Arrow 11"/>
          <p:cNvSpPr/>
          <p:nvPr/>
        </p:nvSpPr>
        <p:spPr>
          <a:xfrm>
            <a:off x="3505200" y="3581400"/>
            <a:ext cx="12192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t>Service Agreement</a:t>
            </a:r>
          </a:p>
        </p:txBody>
      </p:sp>
      <p:cxnSp>
        <p:nvCxnSpPr>
          <p:cNvPr id="16" name="Straight Arrow Connector 15"/>
          <p:cNvCxnSpPr>
            <a:stCxn id="10" idx="6"/>
          </p:cNvCxnSpPr>
          <p:nvPr/>
        </p:nvCxnSpPr>
        <p:spPr>
          <a:xfrm>
            <a:off x="4876800" y="2324100"/>
            <a:ext cx="914400"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Down Arrow 16"/>
          <p:cNvSpPr/>
          <p:nvPr/>
        </p:nvSpPr>
        <p:spPr>
          <a:xfrm>
            <a:off x="5943600" y="2362200"/>
            <a:ext cx="22860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t>Ownership of Assets</a:t>
            </a:r>
          </a:p>
        </p:txBody>
      </p:sp>
      <p:sp>
        <p:nvSpPr>
          <p:cNvPr id="18" name="Down Arrow 17"/>
          <p:cNvSpPr/>
          <p:nvPr/>
        </p:nvSpPr>
        <p:spPr>
          <a:xfrm>
            <a:off x="7391400" y="4572000"/>
            <a:ext cx="1600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t>Invest &amp; Borrow Funds</a:t>
            </a:r>
          </a:p>
        </p:txBody>
      </p:sp>
      <p:sp>
        <p:nvSpPr>
          <p:cNvPr id="19" name="Up Arrow 18"/>
          <p:cNvSpPr/>
          <p:nvPr/>
        </p:nvSpPr>
        <p:spPr>
          <a:xfrm>
            <a:off x="4495800" y="4495800"/>
            <a:ext cx="1676400" cy="990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t>Real property held in trust</a:t>
            </a:r>
          </a:p>
        </p:txBody>
      </p:sp>
      <p:sp>
        <p:nvSpPr>
          <p:cNvPr id="21" name="Striped Right Arrow 20"/>
          <p:cNvSpPr/>
          <p:nvPr/>
        </p:nvSpPr>
        <p:spPr>
          <a:xfrm>
            <a:off x="3048000" y="1828800"/>
            <a:ext cx="533400" cy="9906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amond(in)">
                                      <p:cBhvr>
                                        <p:cTn id="7" dur="2000"/>
                                        <p:tgtEl>
                                          <p:spTgt spid="16"/>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amond(in)">
                                      <p:cBhvr>
                                        <p:cTn id="10" dur="2000"/>
                                        <p:tgtEl>
                                          <p:spTgt spid="9"/>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diamond(in)">
                                      <p:cBhvr>
                                        <p:cTn id="13" dur="2000"/>
                                        <p:tgtEl>
                                          <p:spTgt spid="17"/>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amond(in)">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diamond(in)">
                                      <p:cBhvr>
                                        <p:cTn id="21" dur="2000"/>
                                        <p:tgtEl>
                                          <p:spTgt spid="6"/>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500" fill="hold"/>
                                        <p:tgtEl>
                                          <p:spTgt spid="19"/>
                                        </p:tgtEl>
                                        <p:attrNameLst>
                                          <p:attrName>ppt_x</p:attrName>
                                        </p:attrNameLst>
                                      </p:cBhvr>
                                      <p:tavLst>
                                        <p:tav tm="0">
                                          <p:val>
                                            <p:strVal val="#ppt_x"/>
                                          </p:val>
                                        </p:tav>
                                        <p:tav tm="100000">
                                          <p:val>
                                            <p:strVal val="#ppt_x"/>
                                          </p:val>
                                        </p:tav>
                                      </p:tavLst>
                                    </p:anim>
                                    <p:anim calcmode="lin" valueType="num">
                                      <p:cBhvr additive="base">
                                        <p:cTn id="3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1" presetClass="entr" presetSubtype="4"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heel(4)">
                                      <p:cBhvr>
                                        <p:cTn id="38" dur="2000"/>
                                        <p:tgtEl>
                                          <p:spTgt spid="18"/>
                                        </p:tgtEl>
                                      </p:cBhvr>
                                    </p:animEffect>
                                  </p:childTnLst>
                                </p:cTn>
                              </p:par>
                              <p:par>
                                <p:cTn id="39" presetID="21" presetClass="entr" presetSubtype="4"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heel(4)">
                                      <p:cBhvr>
                                        <p:cTn id="4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2" grpId="0" animBg="1"/>
      <p:bldP spid="17" grpId="0" animBg="1"/>
      <p:bldP spid="18"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153400" cy="1295400"/>
          </a:xfrm>
          <a:solidFill>
            <a:schemeClr val="accent1">
              <a:lumMod val="20000"/>
              <a:lumOff val="80000"/>
            </a:schemeClr>
          </a:solidFill>
        </p:spPr>
        <p:txBody>
          <a:bodyPr>
            <a:normAutofit fontScale="90000"/>
          </a:bodyPr>
          <a:lstStyle/>
          <a:p>
            <a:pPr eaLnBrk="1" fontAlgn="auto" hangingPunct="1">
              <a:spcAft>
                <a:spcPts val="0"/>
              </a:spcAft>
              <a:defRPr/>
            </a:pPr>
            <a:r>
              <a:rPr lang="en-US" dirty="0" smtClean="0"/>
              <a:t>Canonical Reserved Powers of the Archbishop?</a:t>
            </a:r>
            <a:endParaRPr lang="en-US" dirty="0"/>
          </a:p>
        </p:txBody>
      </p:sp>
      <p:sp>
        <p:nvSpPr>
          <p:cNvPr id="20483" name="Content Placeholder 2"/>
          <p:cNvSpPr>
            <a:spLocks noGrp="1"/>
          </p:cNvSpPr>
          <p:nvPr>
            <p:ph idx="1"/>
          </p:nvPr>
        </p:nvSpPr>
        <p:spPr>
          <a:xfrm>
            <a:off x="228600" y="2209800"/>
            <a:ext cx="8610600" cy="4191000"/>
          </a:xfrm>
          <a:solidFill>
            <a:schemeClr val="accent1">
              <a:lumMod val="40000"/>
              <a:lumOff val="60000"/>
            </a:schemeClr>
          </a:solidFill>
        </p:spPr>
        <p:txBody>
          <a:bodyPr/>
          <a:lstStyle/>
          <a:p>
            <a:pPr eaLnBrk="1" hangingPunct="1"/>
            <a:r>
              <a:rPr lang="en-US" dirty="0" smtClean="0"/>
              <a:t>Approve the mission and vision statements for the Corporation, and assure compliance with philosophy, mission, vision and core values of the Corporation.</a:t>
            </a:r>
          </a:p>
          <a:p>
            <a:pPr eaLnBrk="1" hangingPunct="1"/>
            <a:endParaRPr lang="en-US" sz="1200" dirty="0" smtClean="0"/>
          </a:p>
          <a:p>
            <a:pPr eaLnBrk="1" hangingPunct="1"/>
            <a:r>
              <a:rPr lang="en-US" dirty="0" smtClean="0"/>
              <a:t>Interpret and change any statement of mission, philosophy, role and purchase of the Corporation.                                               </a:t>
            </a:r>
          </a:p>
          <a:p>
            <a:pPr eaLnBrk="1" hangingPunct="1">
              <a:buFont typeface="Georgia" pitchFamily="18" charset="0"/>
              <a:buNone/>
            </a:pPr>
            <a:r>
              <a:rPr lang="en-US" sz="2400" i="1" dirty="0" smtClean="0"/>
              <a:t>                                                                          Continued on next slide.</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229600" cy="1066800"/>
          </a:xfrm>
          <a:solidFill>
            <a:schemeClr val="accent1">
              <a:lumMod val="20000"/>
              <a:lumOff val="80000"/>
            </a:schemeClr>
          </a:solidFill>
        </p:spPr>
        <p:txBody>
          <a:bodyPr>
            <a:normAutofit fontScale="90000"/>
          </a:bodyPr>
          <a:lstStyle/>
          <a:p>
            <a:pPr eaLnBrk="1" fontAlgn="auto" hangingPunct="1">
              <a:spcAft>
                <a:spcPts val="0"/>
              </a:spcAft>
              <a:defRPr/>
            </a:pPr>
            <a:r>
              <a:rPr lang="en-US" dirty="0" smtClean="0"/>
              <a:t>Archbishop Reserved Powers</a:t>
            </a:r>
            <a:br>
              <a:rPr lang="en-US" dirty="0" smtClean="0"/>
            </a:br>
            <a:r>
              <a:rPr lang="en-US" dirty="0" smtClean="0"/>
              <a:t>(Slide 2)</a:t>
            </a:r>
            <a:endParaRPr lang="en-US" dirty="0"/>
          </a:p>
        </p:txBody>
      </p:sp>
      <p:sp>
        <p:nvSpPr>
          <p:cNvPr id="3" name="Content Placeholder 2"/>
          <p:cNvSpPr>
            <a:spLocks noGrp="1"/>
          </p:cNvSpPr>
          <p:nvPr>
            <p:ph idx="1"/>
          </p:nvPr>
        </p:nvSpPr>
        <p:spPr>
          <a:xfrm>
            <a:off x="533400" y="2133600"/>
            <a:ext cx="8305800" cy="4495800"/>
          </a:xfrm>
          <a:solidFill>
            <a:schemeClr val="accent1">
              <a:lumMod val="40000"/>
              <a:lumOff val="60000"/>
            </a:schemeClr>
          </a:solidFill>
        </p:spPr>
        <p:txBody>
          <a:bodyPr>
            <a:normAutofit fontScale="85000" lnSpcReduction="20000"/>
          </a:bodyPr>
          <a:lstStyle/>
          <a:p>
            <a:pPr marL="365760" indent="-256032" eaLnBrk="1" fontAlgn="auto" hangingPunct="1">
              <a:spcAft>
                <a:spcPts val="0"/>
              </a:spcAft>
              <a:buClr>
                <a:schemeClr val="accent3"/>
              </a:buClr>
              <a:buFont typeface="Georgia"/>
              <a:buChar char="•"/>
              <a:defRPr/>
            </a:pPr>
            <a:r>
              <a:rPr lang="en-US" dirty="0" smtClean="0"/>
              <a:t>Approve any amendment to the Bylaws and Articles of Incorporation of the Corporation.</a:t>
            </a:r>
          </a:p>
          <a:p>
            <a:pPr marL="365760" indent="-256032" eaLnBrk="1" fontAlgn="auto" hangingPunct="1">
              <a:spcAft>
                <a:spcPts val="0"/>
              </a:spcAft>
              <a:buClr>
                <a:schemeClr val="accent3"/>
              </a:buClr>
              <a:buFont typeface="Georgia"/>
              <a:buChar char="•"/>
              <a:defRPr/>
            </a:pPr>
            <a:endParaRPr lang="en-US" sz="1300" dirty="0" smtClean="0"/>
          </a:p>
          <a:p>
            <a:pPr marL="365760" indent="-256032" eaLnBrk="1" fontAlgn="auto" hangingPunct="1">
              <a:spcAft>
                <a:spcPts val="0"/>
              </a:spcAft>
              <a:buClr>
                <a:schemeClr val="accent3"/>
              </a:buClr>
              <a:buFont typeface="Georgia"/>
              <a:buChar char="•"/>
              <a:defRPr/>
            </a:pPr>
            <a:r>
              <a:rPr lang="en-US" dirty="0" smtClean="0"/>
              <a:t>Appoint individuals to offices entitling them to serve as the members of the Board of Directors.</a:t>
            </a:r>
          </a:p>
          <a:p>
            <a:pPr marL="365760" indent="-256032" eaLnBrk="1" fontAlgn="auto" hangingPunct="1">
              <a:spcAft>
                <a:spcPts val="0"/>
              </a:spcAft>
              <a:buClr>
                <a:schemeClr val="accent3"/>
              </a:buClr>
              <a:buFont typeface="Georgia"/>
              <a:buChar char="•"/>
              <a:defRPr/>
            </a:pPr>
            <a:endParaRPr lang="en-US" sz="1300" dirty="0" smtClean="0"/>
          </a:p>
          <a:p>
            <a:pPr marL="365760" indent="-256032" eaLnBrk="1" fontAlgn="auto" hangingPunct="1">
              <a:spcAft>
                <a:spcPts val="0"/>
              </a:spcAft>
              <a:buClr>
                <a:schemeClr val="accent3"/>
              </a:buClr>
              <a:buFont typeface="Georgia"/>
              <a:buChar char="•"/>
              <a:defRPr/>
            </a:pPr>
            <a:r>
              <a:rPr lang="en-US" dirty="0" smtClean="0"/>
              <a:t>Remove any member of the Board of Directors or Officer of the Corporation.</a:t>
            </a:r>
          </a:p>
          <a:p>
            <a:pPr marL="365760" indent="-256032" eaLnBrk="1" fontAlgn="auto" hangingPunct="1">
              <a:spcAft>
                <a:spcPts val="0"/>
              </a:spcAft>
              <a:buClr>
                <a:schemeClr val="accent3"/>
              </a:buClr>
              <a:buFont typeface="Georgia"/>
              <a:buChar char="•"/>
              <a:defRPr/>
            </a:pPr>
            <a:endParaRPr lang="en-US" sz="1400" dirty="0" smtClean="0"/>
          </a:p>
          <a:p>
            <a:pPr marL="365760" indent="-256032" eaLnBrk="1" fontAlgn="auto" hangingPunct="1">
              <a:spcAft>
                <a:spcPts val="0"/>
              </a:spcAft>
              <a:buClr>
                <a:schemeClr val="accent3"/>
              </a:buClr>
              <a:buFont typeface="Georgia"/>
              <a:buChar char="•"/>
              <a:defRPr/>
            </a:pPr>
            <a:r>
              <a:rPr lang="en-US" dirty="0" smtClean="0"/>
              <a:t>Approve and recommend the formation of legal entities, the sale, transfer or substantial change in use of all or substantially all of the assets of the Corporation, or the divesture, dissolution, closure, merger, consolidation or reorganization of the Corporation.                                          </a:t>
            </a:r>
          </a:p>
          <a:p>
            <a:pPr marL="365760" indent="-256032" eaLnBrk="1" fontAlgn="auto" hangingPunct="1">
              <a:spcAft>
                <a:spcPts val="0"/>
              </a:spcAft>
              <a:buClr>
                <a:schemeClr val="accent3"/>
              </a:buClr>
              <a:buFont typeface="Georgia" pitchFamily="18" charset="0"/>
              <a:buNone/>
              <a:defRPr/>
            </a:pPr>
            <a:r>
              <a:rPr lang="en-US" dirty="0" smtClean="0"/>
              <a:t>                                                                     C</a:t>
            </a:r>
            <a:r>
              <a:rPr lang="en-US" i="1" dirty="0" smtClean="0"/>
              <a:t>ontinued next slide.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534400" cy="1143000"/>
          </a:xfrm>
          <a:solidFill>
            <a:schemeClr val="accent1">
              <a:lumMod val="20000"/>
              <a:lumOff val="80000"/>
            </a:schemeClr>
          </a:solidFill>
        </p:spPr>
        <p:txBody>
          <a:bodyPr>
            <a:normAutofit fontScale="90000"/>
          </a:bodyPr>
          <a:lstStyle/>
          <a:p>
            <a:pPr eaLnBrk="1" fontAlgn="auto" hangingPunct="1">
              <a:spcAft>
                <a:spcPts val="0"/>
              </a:spcAft>
              <a:defRPr/>
            </a:pPr>
            <a:r>
              <a:rPr lang="en-US" dirty="0" smtClean="0"/>
              <a:t>Archbishop Reserved Powers</a:t>
            </a:r>
            <a:br>
              <a:rPr lang="en-US" dirty="0" smtClean="0"/>
            </a:br>
            <a:r>
              <a:rPr lang="en-US" dirty="0" smtClean="0"/>
              <a:t>(Slide 3)</a:t>
            </a:r>
            <a:endParaRPr lang="en-US" dirty="0"/>
          </a:p>
        </p:txBody>
      </p:sp>
      <p:sp>
        <p:nvSpPr>
          <p:cNvPr id="3" name="Content Placeholder 2"/>
          <p:cNvSpPr>
            <a:spLocks noGrp="1"/>
          </p:cNvSpPr>
          <p:nvPr>
            <p:ph idx="1"/>
          </p:nvPr>
        </p:nvSpPr>
        <p:spPr>
          <a:xfrm>
            <a:off x="152400" y="2057400"/>
            <a:ext cx="8763000" cy="4495800"/>
          </a:xfrm>
          <a:solidFill>
            <a:schemeClr val="accent1">
              <a:lumMod val="40000"/>
              <a:lumOff val="60000"/>
            </a:schemeClr>
          </a:solidFill>
        </p:spPr>
        <p:txBody>
          <a:bodyPr>
            <a:normAutofit/>
          </a:bodyPr>
          <a:lstStyle/>
          <a:p>
            <a:pPr marL="365760" indent="-256032" eaLnBrk="1" fontAlgn="auto" hangingPunct="1">
              <a:spcAft>
                <a:spcPts val="0"/>
              </a:spcAft>
              <a:buClr>
                <a:schemeClr val="accent3"/>
              </a:buClr>
              <a:buFont typeface="Georgia"/>
              <a:buChar char="•"/>
              <a:defRPr/>
            </a:pPr>
            <a:r>
              <a:rPr lang="en-US" dirty="0" smtClean="0"/>
              <a:t>Approve the acquisition, sale, lease, transfer or other alienation of property of the Corporation, other than in the usual and regular course of the Corporation’s business or when alienation is above specified financial levels set in accordance with Canon Law.</a:t>
            </a:r>
          </a:p>
          <a:p>
            <a:pPr marL="365760" indent="-256032" eaLnBrk="1" fontAlgn="auto" hangingPunct="1">
              <a:spcAft>
                <a:spcPts val="0"/>
              </a:spcAft>
              <a:buClr>
                <a:schemeClr val="accent3"/>
              </a:buClr>
              <a:buFont typeface="Georgia"/>
              <a:buChar char="•"/>
              <a:defRPr/>
            </a:pPr>
            <a:endParaRPr lang="en-US" sz="1200" dirty="0" smtClean="0"/>
          </a:p>
          <a:p>
            <a:pPr marL="365760" indent="-256032" eaLnBrk="1" fontAlgn="auto" hangingPunct="1">
              <a:spcAft>
                <a:spcPts val="0"/>
              </a:spcAft>
              <a:buClr>
                <a:schemeClr val="accent3"/>
              </a:buClr>
              <a:buFont typeface="Georgia"/>
              <a:buChar char="•"/>
              <a:defRPr/>
            </a:pPr>
            <a:r>
              <a:rPr lang="en-US" dirty="0" smtClean="0"/>
              <a:t>Approve any disposition of the assets of the Corporation at the time of its dissolution.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914400"/>
            <a:ext cx="6553200" cy="457200"/>
          </a:xfrm>
        </p:spPr>
        <p:txBody>
          <a:bodyPr/>
          <a:lstStyle/>
          <a:p>
            <a:pPr eaLnBrk="1" hangingPunct="1"/>
            <a:r>
              <a:rPr lang="en-US" sz="3000" b="1" smtClean="0"/>
              <a:t>Role of Archbishop as Member</a:t>
            </a:r>
            <a:br>
              <a:rPr lang="en-US" sz="3000" b="1" smtClean="0"/>
            </a:br>
            <a:endParaRPr lang="en-US" sz="3000" b="1" smtClean="0"/>
          </a:p>
        </p:txBody>
      </p:sp>
      <p:sp>
        <p:nvSpPr>
          <p:cNvPr id="3" name="Content Placeholder 2"/>
          <p:cNvSpPr>
            <a:spLocks noGrp="1"/>
          </p:cNvSpPr>
          <p:nvPr>
            <p:ph idx="1"/>
          </p:nvPr>
        </p:nvSpPr>
        <p:spPr>
          <a:xfrm>
            <a:off x="3733800" y="6151563"/>
            <a:ext cx="5410200" cy="706437"/>
          </a:xfrm>
        </p:spPr>
        <p:txBody>
          <a:bodyPr>
            <a:normAutofit fontScale="55000" lnSpcReduction="20000"/>
          </a:bodyPr>
          <a:lstStyle/>
          <a:p>
            <a:pPr marL="365760" indent="-256032" eaLnBrk="1" fontAlgn="auto" hangingPunct="1">
              <a:spcAft>
                <a:spcPts val="0"/>
              </a:spcAft>
              <a:buClr>
                <a:schemeClr val="accent3"/>
              </a:buClr>
              <a:buFont typeface="Georgia"/>
              <a:buNone/>
              <a:defRPr/>
            </a:pPr>
            <a:r>
              <a:rPr lang="en-US" i="1" dirty="0" smtClean="0"/>
              <a:t>*Archbishop exercises his reserved powers conferred by Canon Law (subject to his obligation to seek consultation and consent) in governing the corporations.</a:t>
            </a:r>
            <a:endParaRPr lang="en-US" i="1" dirty="0"/>
          </a:p>
        </p:txBody>
      </p:sp>
      <p:sp>
        <p:nvSpPr>
          <p:cNvPr id="4" name="Oval 3"/>
          <p:cNvSpPr/>
          <p:nvPr/>
        </p:nvSpPr>
        <p:spPr>
          <a:xfrm>
            <a:off x="3048000" y="2514600"/>
            <a:ext cx="31242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u="sng" dirty="0"/>
              <a:t>Archbishop</a:t>
            </a:r>
          </a:p>
          <a:p>
            <a:pPr algn="ctr" fontAlgn="auto">
              <a:spcBef>
                <a:spcPts val="0"/>
              </a:spcBef>
              <a:spcAft>
                <a:spcPts val="0"/>
              </a:spcAft>
              <a:defRPr/>
            </a:pPr>
            <a:r>
              <a:rPr lang="en-US" sz="1600" dirty="0"/>
              <a:t>Sole Member of each corporation with power to appoint or approve Board members</a:t>
            </a:r>
          </a:p>
        </p:txBody>
      </p:sp>
      <p:cxnSp>
        <p:nvCxnSpPr>
          <p:cNvPr id="10" name="Straight Arrow Connector 9"/>
          <p:cNvCxnSpPr>
            <a:stCxn id="5" idx="5"/>
          </p:cNvCxnSpPr>
          <p:nvPr/>
        </p:nvCxnSpPr>
        <p:spPr>
          <a:xfrm rot="5400000">
            <a:off x="4104435" y="2303698"/>
            <a:ext cx="373671" cy="4813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3810001" y="4419600"/>
            <a:ext cx="457200" cy="317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4"/>
          </p:cNvCxnSpPr>
          <p:nvPr/>
        </p:nvCxnSpPr>
        <p:spPr>
          <a:xfrm rot="5400000">
            <a:off x="5295900" y="2324100"/>
            <a:ext cx="304800" cy="228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5067300" y="4381500"/>
            <a:ext cx="533400" cy="152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5" name="Content Placeholder 2"/>
          <p:cNvSpPr txBox="1">
            <a:spLocks/>
          </p:cNvSpPr>
          <p:nvPr/>
        </p:nvSpPr>
        <p:spPr>
          <a:xfrm>
            <a:off x="0" y="1295400"/>
            <a:ext cx="2895600" cy="1905000"/>
          </a:xfrm>
          <a:prstGeom prst="rect">
            <a:avLst/>
          </a:prstGeom>
          <a:gradFill flip="none" rotWithShape="1">
            <a:gsLst>
              <a:gs pos="0">
                <a:srgbClr val="8488C4">
                  <a:alpha val="0"/>
                </a:srgbClr>
              </a:gs>
              <a:gs pos="53000">
                <a:srgbClr val="D4DEFF"/>
              </a:gs>
              <a:gs pos="83000">
                <a:srgbClr val="D4DEFF"/>
              </a:gs>
              <a:gs pos="100000">
                <a:srgbClr val="96AB94"/>
              </a:gs>
            </a:gsLst>
            <a:lin ang="0" scaled="1"/>
            <a:tileRect/>
          </a:gradFill>
          <a:ln>
            <a:solidFill>
              <a:schemeClr val="accent1"/>
            </a:solidFill>
          </a:ln>
        </p:spPr>
        <p:txBody>
          <a:bodyPr>
            <a:normAutofit fontScale="55000" lnSpcReduction="20000"/>
          </a:bodyPr>
          <a:lstStyle/>
          <a:p>
            <a:pPr marL="365760" indent="-256032" fontAlgn="auto">
              <a:spcBef>
                <a:spcPts val="300"/>
              </a:spcBef>
              <a:spcAft>
                <a:spcPts val="0"/>
              </a:spcAft>
              <a:buClr>
                <a:schemeClr val="accent3"/>
              </a:buClr>
              <a:defRPr/>
            </a:pPr>
            <a:r>
              <a:rPr lang="en-US" sz="2800" b="1" dirty="0">
                <a:latin typeface="+mn-lt"/>
              </a:rPr>
              <a:t>Roman Catholic Archdiocese of </a:t>
            </a:r>
            <a:r>
              <a:rPr lang="en-US" sz="2800" b="1" dirty="0" smtClean="0">
                <a:latin typeface="+mn-lt"/>
              </a:rPr>
              <a:t>Indianapolis Properties </a:t>
            </a:r>
            <a:r>
              <a:rPr lang="en-US" sz="2800" b="1" dirty="0">
                <a:latin typeface="+mn-lt"/>
              </a:rPr>
              <a:t>Inc.</a:t>
            </a:r>
          </a:p>
          <a:p>
            <a:pPr marL="365760" indent="-256032" fontAlgn="auto">
              <a:spcBef>
                <a:spcPts val="300"/>
              </a:spcBef>
              <a:spcAft>
                <a:spcPts val="0"/>
              </a:spcAft>
              <a:buClr>
                <a:schemeClr val="accent3"/>
              </a:buClr>
              <a:defRPr/>
            </a:pPr>
            <a:r>
              <a:rPr lang="en-US" sz="2800" u="sng" dirty="0">
                <a:latin typeface="+mn-lt"/>
              </a:rPr>
              <a:t>Member</a:t>
            </a:r>
            <a:r>
              <a:rPr lang="en-US" sz="2800" dirty="0">
                <a:latin typeface="+mn-lt"/>
              </a:rPr>
              <a:t>: Archbishop – appoints Board.</a:t>
            </a:r>
          </a:p>
          <a:p>
            <a:pPr marL="365760" indent="-256032" fontAlgn="auto">
              <a:spcBef>
                <a:spcPts val="300"/>
              </a:spcBef>
              <a:spcAft>
                <a:spcPts val="0"/>
              </a:spcAft>
              <a:buClr>
                <a:schemeClr val="accent3"/>
              </a:buClr>
              <a:defRPr/>
            </a:pPr>
            <a:r>
              <a:rPr lang="en-US" sz="2800" u="sng" dirty="0">
                <a:latin typeface="+mn-lt"/>
              </a:rPr>
              <a:t>Board Members</a:t>
            </a:r>
            <a:r>
              <a:rPr lang="en-US" sz="2800" dirty="0">
                <a:latin typeface="+mn-lt"/>
              </a:rPr>
              <a:t>: Archbishop, Vicar General, Chancellor, Chief Financial Officer.</a:t>
            </a:r>
          </a:p>
        </p:txBody>
      </p:sp>
      <p:sp>
        <p:nvSpPr>
          <p:cNvPr id="26" name="Content Placeholder 2"/>
          <p:cNvSpPr txBox="1">
            <a:spLocks/>
          </p:cNvSpPr>
          <p:nvPr/>
        </p:nvSpPr>
        <p:spPr>
          <a:xfrm>
            <a:off x="0" y="3200400"/>
            <a:ext cx="2895600" cy="1828800"/>
          </a:xfrm>
          <a:prstGeom prst="rect">
            <a:avLst/>
          </a:prstGeom>
          <a:gradFill flip="none" rotWithShape="1">
            <a:gsLst>
              <a:gs pos="0">
                <a:srgbClr val="8488C4">
                  <a:alpha val="0"/>
                </a:srgbClr>
              </a:gs>
              <a:gs pos="53000">
                <a:srgbClr val="D4DEFF"/>
              </a:gs>
              <a:gs pos="83000">
                <a:srgbClr val="D4DEFF"/>
              </a:gs>
              <a:gs pos="100000">
                <a:srgbClr val="96AB94"/>
              </a:gs>
            </a:gsLst>
            <a:lin ang="0" scaled="1"/>
            <a:tileRect/>
          </a:gradFill>
          <a:ln>
            <a:solidFill>
              <a:schemeClr val="accent1"/>
            </a:solidFill>
          </a:ln>
        </p:spPr>
        <p:txBody>
          <a:bodyPr/>
          <a:lstStyle/>
          <a:p>
            <a:pPr marL="365760" indent="-256032" fontAlgn="auto">
              <a:spcBef>
                <a:spcPts val="300"/>
              </a:spcBef>
              <a:spcAft>
                <a:spcPts val="0"/>
              </a:spcAft>
              <a:buClr>
                <a:schemeClr val="accent3"/>
              </a:buClr>
              <a:defRPr/>
            </a:pPr>
            <a:r>
              <a:rPr lang="en-US" sz="1500" b="1" dirty="0">
                <a:latin typeface="+mn-lt"/>
              </a:rPr>
              <a:t>St. Elsewhere Parishes</a:t>
            </a:r>
          </a:p>
          <a:p>
            <a:pPr marL="365760" indent="-256032" fontAlgn="auto">
              <a:spcBef>
                <a:spcPts val="300"/>
              </a:spcBef>
              <a:spcAft>
                <a:spcPts val="0"/>
              </a:spcAft>
              <a:buClr>
                <a:schemeClr val="accent3"/>
              </a:buClr>
              <a:defRPr/>
            </a:pPr>
            <a:r>
              <a:rPr lang="en-US" sz="1500" u="sng" dirty="0">
                <a:latin typeface="+mn-lt"/>
              </a:rPr>
              <a:t>Member</a:t>
            </a:r>
            <a:r>
              <a:rPr lang="en-US" sz="1500" dirty="0">
                <a:latin typeface="+mn-lt"/>
              </a:rPr>
              <a:t>: Archbishop – appoints </a:t>
            </a:r>
            <a:r>
              <a:rPr lang="en-US" sz="1500" dirty="0" smtClean="0">
                <a:latin typeface="+mn-lt"/>
              </a:rPr>
              <a:t>Pastor and exercises reserved power </a:t>
            </a:r>
            <a:r>
              <a:rPr lang="en-US" sz="1500" dirty="0">
                <a:latin typeface="+mn-lt"/>
              </a:rPr>
              <a:t>.</a:t>
            </a:r>
          </a:p>
          <a:p>
            <a:pPr marL="365760" indent="-256032" fontAlgn="auto">
              <a:spcBef>
                <a:spcPts val="300"/>
              </a:spcBef>
              <a:spcAft>
                <a:spcPts val="0"/>
              </a:spcAft>
              <a:buClr>
                <a:schemeClr val="accent3"/>
              </a:buClr>
              <a:defRPr/>
            </a:pPr>
            <a:r>
              <a:rPr lang="en-US" sz="1500" u="sng" dirty="0">
                <a:latin typeface="+mn-lt"/>
              </a:rPr>
              <a:t>Board Members</a:t>
            </a:r>
            <a:r>
              <a:rPr lang="en-US" sz="1500" dirty="0">
                <a:latin typeface="+mn-lt"/>
              </a:rPr>
              <a:t> </a:t>
            </a:r>
            <a:r>
              <a:rPr lang="en-US" sz="1500" dirty="0" smtClean="0">
                <a:latin typeface="+mn-lt"/>
              </a:rPr>
              <a:t>Pastor, Parish Council and Finance council President.</a:t>
            </a:r>
            <a:endParaRPr lang="en-US" sz="1500" u="sng" dirty="0">
              <a:latin typeface="+mn-lt"/>
            </a:endParaRPr>
          </a:p>
        </p:txBody>
      </p:sp>
      <p:sp>
        <p:nvSpPr>
          <p:cNvPr id="27" name="Content Placeholder 2"/>
          <p:cNvSpPr txBox="1">
            <a:spLocks/>
          </p:cNvSpPr>
          <p:nvPr/>
        </p:nvSpPr>
        <p:spPr>
          <a:xfrm>
            <a:off x="0" y="5029200"/>
            <a:ext cx="2895600" cy="1828800"/>
          </a:xfrm>
          <a:prstGeom prst="rect">
            <a:avLst/>
          </a:prstGeom>
          <a:gradFill flip="none" rotWithShape="1">
            <a:gsLst>
              <a:gs pos="0">
                <a:srgbClr val="8488C4">
                  <a:alpha val="0"/>
                </a:srgbClr>
              </a:gs>
              <a:gs pos="53000">
                <a:srgbClr val="D4DEFF"/>
              </a:gs>
              <a:gs pos="83000">
                <a:srgbClr val="D4DEFF"/>
              </a:gs>
              <a:gs pos="100000">
                <a:srgbClr val="96AB94"/>
              </a:gs>
            </a:gsLst>
            <a:lin ang="0" scaled="1"/>
            <a:tileRect/>
          </a:gradFill>
          <a:ln>
            <a:solidFill>
              <a:schemeClr val="accent1"/>
            </a:solidFill>
          </a:ln>
        </p:spPr>
        <p:txBody>
          <a:bodyPr>
            <a:normAutofit fontScale="55000" lnSpcReduction="20000"/>
          </a:bodyPr>
          <a:lstStyle/>
          <a:p>
            <a:pPr marL="365760" indent="-256032" fontAlgn="auto">
              <a:spcBef>
                <a:spcPts val="300"/>
              </a:spcBef>
              <a:spcAft>
                <a:spcPts val="0"/>
              </a:spcAft>
              <a:buClr>
                <a:schemeClr val="accent3"/>
              </a:buClr>
              <a:defRPr/>
            </a:pPr>
            <a:r>
              <a:rPr lang="en-US" sz="2900" b="1" dirty="0">
                <a:latin typeface="+mn-lt"/>
              </a:rPr>
              <a:t>Other Corporations </a:t>
            </a:r>
            <a:r>
              <a:rPr lang="en-US" sz="2900" dirty="0">
                <a:latin typeface="+mn-lt"/>
              </a:rPr>
              <a:t>(high schools, </a:t>
            </a:r>
            <a:r>
              <a:rPr lang="en-US" sz="2900" dirty="0" smtClean="0">
                <a:latin typeface="+mn-lt"/>
              </a:rPr>
              <a:t>CYO, </a:t>
            </a:r>
            <a:r>
              <a:rPr lang="en-US" sz="2900" dirty="0">
                <a:latin typeface="+mn-lt"/>
              </a:rPr>
              <a:t>St. Mary’s Child Center, Catholic Charities, Mother Theodore Academies)</a:t>
            </a:r>
          </a:p>
          <a:p>
            <a:pPr marL="365760" indent="-256032" fontAlgn="auto">
              <a:spcBef>
                <a:spcPts val="300"/>
              </a:spcBef>
              <a:spcAft>
                <a:spcPts val="0"/>
              </a:spcAft>
              <a:buClr>
                <a:schemeClr val="accent3"/>
              </a:buClr>
              <a:defRPr/>
            </a:pPr>
            <a:r>
              <a:rPr lang="en-US" sz="2900" u="sng" dirty="0">
                <a:latin typeface="+mn-lt"/>
              </a:rPr>
              <a:t>Member</a:t>
            </a:r>
            <a:r>
              <a:rPr lang="en-US" sz="2900" dirty="0">
                <a:latin typeface="+mn-lt"/>
              </a:rPr>
              <a:t>: Archbishop – appoints Board.</a:t>
            </a:r>
          </a:p>
          <a:p>
            <a:pPr marL="365760" indent="-256032" fontAlgn="auto">
              <a:spcBef>
                <a:spcPts val="300"/>
              </a:spcBef>
              <a:spcAft>
                <a:spcPts val="0"/>
              </a:spcAft>
              <a:buClr>
                <a:schemeClr val="accent3"/>
              </a:buClr>
              <a:defRPr/>
            </a:pPr>
            <a:r>
              <a:rPr lang="en-US" sz="2900" u="sng" dirty="0">
                <a:latin typeface="+mn-lt"/>
              </a:rPr>
              <a:t>Board Member</a:t>
            </a:r>
            <a:r>
              <a:rPr lang="en-US" sz="2900" dirty="0">
                <a:latin typeface="+mn-lt"/>
              </a:rPr>
              <a:t>: </a:t>
            </a:r>
            <a:r>
              <a:rPr lang="en-US" sz="2900" dirty="0" smtClean="0">
                <a:latin typeface="+mn-lt"/>
              </a:rPr>
              <a:t>Per Bylaws.</a:t>
            </a:r>
            <a:endParaRPr lang="en-US" sz="2900" u="sng" dirty="0">
              <a:latin typeface="+mn-lt"/>
            </a:endParaRPr>
          </a:p>
          <a:p>
            <a:pPr marL="365760" indent="-256032" fontAlgn="auto">
              <a:spcBef>
                <a:spcPts val="300"/>
              </a:spcBef>
              <a:spcAft>
                <a:spcPts val="0"/>
              </a:spcAft>
              <a:buClr>
                <a:schemeClr val="accent3"/>
              </a:buClr>
              <a:defRPr/>
            </a:pPr>
            <a:endParaRPr lang="en-US" sz="2800" u="sng" dirty="0">
              <a:latin typeface="+mn-lt"/>
            </a:endParaRPr>
          </a:p>
        </p:txBody>
      </p:sp>
      <p:sp>
        <p:nvSpPr>
          <p:cNvPr id="30" name="Content Placeholder 2"/>
          <p:cNvSpPr txBox="1">
            <a:spLocks/>
          </p:cNvSpPr>
          <p:nvPr/>
        </p:nvSpPr>
        <p:spPr>
          <a:xfrm>
            <a:off x="6400800" y="3886200"/>
            <a:ext cx="2743200" cy="1981200"/>
          </a:xfrm>
          <a:prstGeom prst="rect">
            <a:avLst/>
          </a:prstGeom>
          <a:gradFill flip="none" rotWithShape="1">
            <a:gsLst>
              <a:gs pos="0">
                <a:srgbClr val="8488C4">
                  <a:alpha val="0"/>
                </a:srgbClr>
              </a:gs>
              <a:gs pos="53000">
                <a:srgbClr val="D4DEFF"/>
              </a:gs>
              <a:gs pos="83000">
                <a:srgbClr val="D4DEFF"/>
              </a:gs>
              <a:gs pos="100000">
                <a:srgbClr val="96AB94"/>
              </a:gs>
            </a:gsLst>
            <a:lin ang="10800000" scaled="1"/>
            <a:tileRect/>
          </a:gradFill>
          <a:ln>
            <a:solidFill>
              <a:schemeClr val="accent1"/>
            </a:solidFill>
          </a:ln>
        </p:spPr>
        <p:txBody>
          <a:bodyPr>
            <a:normAutofit fontScale="62500" lnSpcReduction="20000"/>
          </a:bodyPr>
          <a:lstStyle/>
          <a:p>
            <a:pPr marL="365760" indent="-256032" fontAlgn="auto">
              <a:spcBef>
                <a:spcPts val="300"/>
              </a:spcBef>
              <a:spcAft>
                <a:spcPts val="0"/>
              </a:spcAft>
              <a:buClr>
                <a:schemeClr val="accent3"/>
              </a:buClr>
              <a:defRPr/>
            </a:pPr>
            <a:r>
              <a:rPr lang="en-US" sz="2800" b="1" dirty="0">
                <a:latin typeface="+mn-lt"/>
              </a:rPr>
              <a:t>Catholic Community Foundation, Inc.</a:t>
            </a:r>
          </a:p>
          <a:p>
            <a:pPr marL="365760" indent="-256032" fontAlgn="auto">
              <a:spcBef>
                <a:spcPts val="300"/>
              </a:spcBef>
              <a:spcAft>
                <a:spcPts val="0"/>
              </a:spcAft>
              <a:buClr>
                <a:schemeClr val="accent3"/>
              </a:buClr>
              <a:defRPr/>
            </a:pPr>
            <a:r>
              <a:rPr lang="en-US" sz="2800" u="sng" dirty="0">
                <a:latin typeface="+mn-lt"/>
              </a:rPr>
              <a:t>Member</a:t>
            </a:r>
            <a:r>
              <a:rPr lang="en-US" sz="2800" dirty="0">
                <a:latin typeface="+mn-lt"/>
              </a:rPr>
              <a:t>: Archbishop – appoints Board.</a:t>
            </a:r>
          </a:p>
          <a:p>
            <a:pPr marL="365760" indent="-256032" fontAlgn="auto">
              <a:spcBef>
                <a:spcPts val="300"/>
              </a:spcBef>
              <a:spcAft>
                <a:spcPts val="0"/>
              </a:spcAft>
              <a:buClr>
                <a:schemeClr val="accent3"/>
              </a:buClr>
              <a:defRPr/>
            </a:pPr>
            <a:r>
              <a:rPr lang="en-US" sz="2800" u="sng" dirty="0">
                <a:latin typeface="+mn-lt"/>
              </a:rPr>
              <a:t>Board Members</a:t>
            </a:r>
            <a:r>
              <a:rPr lang="en-US" sz="2800" dirty="0">
                <a:latin typeface="+mn-lt"/>
              </a:rPr>
              <a:t>: Community Leaders.</a:t>
            </a:r>
            <a:endParaRPr lang="en-US" sz="2800" u="sng" dirty="0">
              <a:latin typeface="+mn-lt"/>
            </a:endParaRPr>
          </a:p>
        </p:txBody>
      </p:sp>
      <p:sp>
        <p:nvSpPr>
          <p:cNvPr id="7" name="Oval 6"/>
          <p:cNvSpPr/>
          <p:nvPr/>
        </p:nvSpPr>
        <p:spPr>
          <a:xfrm>
            <a:off x="2895600" y="4648200"/>
            <a:ext cx="18288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Priest Personnel Board</a:t>
            </a:r>
          </a:p>
        </p:txBody>
      </p:sp>
      <p:cxnSp>
        <p:nvCxnSpPr>
          <p:cNvPr id="43" name="Straight Arrow Connector 42"/>
          <p:cNvCxnSpPr>
            <a:endCxn id="0" idx="1"/>
          </p:cNvCxnSpPr>
          <p:nvPr/>
        </p:nvCxnSpPr>
        <p:spPr>
          <a:xfrm flipV="1">
            <a:off x="5867400" y="2514600"/>
            <a:ext cx="533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16200000" flipH="1">
            <a:off x="5905500" y="3924300"/>
            <a:ext cx="609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2819400" y="1295400"/>
            <a:ext cx="1752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Council of Priests</a:t>
            </a:r>
          </a:p>
        </p:txBody>
      </p:sp>
      <p:sp>
        <p:nvSpPr>
          <p:cNvPr id="31" name="Oval 30"/>
          <p:cNvSpPr/>
          <p:nvPr/>
        </p:nvSpPr>
        <p:spPr>
          <a:xfrm>
            <a:off x="4876800" y="4724400"/>
            <a:ext cx="16002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Finance Council</a:t>
            </a:r>
          </a:p>
        </p:txBody>
      </p:sp>
      <p:sp>
        <p:nvSpPr>
          <p:cNvPr id="29" name="Content Placeholder 2"/>
          <p:cNvSpPr txBox="1">
            <a:spLocks/>
          </p:cNvSpPr>
          <p:nvPr/>
        </p:nvSpPr>
        <p:spPr>
          <a:xfrm>
            <a:off x="6400800" y="1143000"/>
            <a:ext cx="2743200" cy="2743200"/>
          </a:xfrm>
          <a:prstGeom prst="rect">
            <a:avLst/>
          </a:prstGeom>
          <a:gradFill flip="none" rotWithShape="1">
            <a:gsLst>
              <a:gs pos="0">
                <a:srgbClr val="8488C4">
                  <a:alpha val="0"/>
                </a:srgbClr>
              </a:gs>
              <a:gs pos="53000">
                <a:srgbClr val="D4DEFF"/>
              </a:gs>
              <a:gs pos="83000">
                <a:srgbClr val="D4DEFF"/>
              </a:gs>
              <a:gs pos="100000">
                <a:srgbClr val="96AB94"/>
              </a:gs>
            </a:gsLst>
            <a:lin ang="10800000" scaled="1"/>
            <a:tileRect/>
          </a:gradFill>
          <a:ln>
            <a:solidFill>
              <a:schemeClr val="accent1"/>
            </a:solidFill>
          </a:ln>
        </p:spPr>
        <p:txBody>
          <a:bodyPr>
            <a:normAutofit fontScale="62500" lnSpcReduction="20000"/>
          </a:bodyPr>
          <a:lstStyle/>
          <a:p>
            <a:pPr marL="365760" indent="-256032" fontAlgn="auto">
              <a:spcBef>
                <a:spcPts val="300"/>
              </a:spcBef>
              <a:spcAft>
                <a:spcPts val="0"/>
              </a:spcAft>
              <a:buClr>
                <a:schemeClr val="accent3"/>
              </a:buClr>
              <a:defRPr/>
            </a:pPr>
            <a:r>
              <a:rPr lang="en-US" sz="2800" b="1" dirty="0">
                <a:latin typeface="+mn-lt"/>
              </a:rPr>
              <a:t>Roman Catholic Archdiocese of Indianapolis, Inc.</a:t>
            </a:r>
          </a:p>
          <a:p>
            <a:pPr marL="365760" indent="-256032" fontAlgn="auto">
              <a:spcBef>
                <a:spcPts val="300"/>
              </a:spcBef>
              <a:spcAft>
                <a:spcPts val="0"/>
              </a:spcAft>
              <a:buClr>
                <a:schemeClr val="accent3"/>
              </a:buClr>
              <a:defRPr/>
            </a:pPr>
            <a:r>
              <a:rPr lang="en-US" sz="2800" u="sng" dirty="0">
                <a:latin typeface="+mn-lt"/>
              </a:rPr>
              <a:t>Member</a:t>
            </a:r>
            <a:r>
              <a:rPr lang="en-US" sz="2800" dirty="0">
                <a:latin typeface="+mn-lt"/>
              </a:rPr>
              <a:t>: Archbishop – appoints Board.</a:t>
            </a:r>
          </a:p>
          <a:p>
            <a:pPr marL="365760" indent="-256032" fontAlgn="auto">
              <a:spcBef>
                <a:spcPts val="300"/>
              </a:spcBef>
              <a:spcAft>
                <a:spcPts val="0"/>
              </a:spcAft>
              <a:buClr>
                <a:schemeClr val="accent3"/>
              </a:buClr>
              <a:defRPr/>
            </a:pPr>
            <a:r>
              <a:rPr lang="en-US" sz="2800" u="sng" dirty="0">
                <a:latin typeface="+mn-lt"/>
              </a:rPr>
              <a:t>Board Members</a:t>
            </a:r>
            <a:r>
              <a:rPr lang="en-US" sz="2800" dirty="0">
                <a:latin typeface="+mn-lt"/>
              </a:rPr>
              <a:t>: Archbishop, Vicar General, Chancellor, Chief Financial Officer.</a:t>
            </a:r>
          </a:p>
        </p:txBody>
      </p:sp>
      <p:sp>
        <p:nvSpPr>
          <p:cNvPr id="6" name="Oval 5"/>
          <p:cNvSpPr/>
          <p:nvPr/>
        </p:nvSpPr>
        <p:spPr>
          <a:xfrm>
            <a:off x="4648200" y="1219200"/>
            <a:ext cx="18288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Board of Consulters</a:t>
            </a:r>
          </a:p>
        </p:txBody>
      </p:sp>
      <p:cxnSp>
        <p:nvCxnSpPr>
          <p:cNvPr id="51" name="Straight Arrow Connector 50"/>
          <p:cNvCxnSpPr>
            <a:stCxn id="4" idx="1"/>
            <a:endCxn id="0" idx="3"/>
          </p:cNvCxnSpPr>
          <p:nvPr/>
        </p:nvCxnSpPr>
        <p:spPr>
          <a:xfrm rot="16200000" flipV="1">
            <a:off x="2938462" y="2205038"/>
            <a:ext cx="523875"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endCxn id="0" idx="3"/>
          </p:cNvCxnSpPr>
          <p:nvPr/>
        </p:nvCxnSpPr>
        <p:spPr>
          <a:xfrm rot="10800000" flipV="1">
            <a:off x="2895600" y="3886200"/>
            <a:ext cx="3810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 idx="3"/>
            <a:endCxn id="0" idx="3"/>
          </p:cNvCxnSpPr>
          <p:nvPr/>
        </p:nvCxnSpPr>
        <p:spPr>
          <a:xfrm rot="5400000">
            <a:off x="2290762" y="4614863"/>
            <a:ext cx="1819275"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checkerboard(across)">
                                      <p:cBhvr>
                                        <p:cTn id="7" dur="500"/>
                                        <p:tgtEl>
                                          <p:spTgt spid="29"/>
                                        </p:tgtEl>
                                      </p:cBhvr>
                                    </p:animEffect>
                                  </p:childTnLst>
                                </p:cTn>
                              </p:par>
                              <p:par>
                                <p:cTn id="8" presetID="5" presetClass="entr" presetSubtype="10"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checkerboard(across)">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checkerboard(across)">
                                      <p:cBhvr>
                                        <p:cTn id="15" dur="500"/>
                                        <p:tgtEl>
                                          <p:spTgt spid="30"/>
                                        </p:tgtEl>
                                      </p:cBhvr>
                                    </p:animEffect>
                                  </p:childTnLst>
                                </p:cTn>
                              </p:par>
                              <p:par>
                                <p:cTn id="16" presetID="5" presetClass="entr" presetSubtype="10" fill="hold" nodeType="with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checkerboard(across)">
                                      <p:cBhvr>
                                        <p:cTn id="18" dur="500"/>
                                        <p:tgtEl>
                                          <p:spTgt spid="45"/>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checkerboard(across)">
                                      <p:cBhvr>
                                        <p:cTn id="23" dur="500"/>
                                        <p:tgtEl>
                                          <p:spTgt spid="25"/>
                                        </p:tgtEl>
                                      </p:cBhvr>
                                    </p:animEffect>
                                  </p:childTnLst>
                                </p:cTn>
                              </p:par>
                              <p:par>
                                <p:cTn id="24" presetID="5" presetClass="entr" presetSubtype="10" fill="hold" nodeType="with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checkerboard(across)">
                                      <p:cBhvr>
                                        <p:cTn id="26" dur="500"/>
                                        <p:tgtEl>
                                          <p:spTgt spid="51"/>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checkerboard(across)">
                                      <p:cBhvr>
                                        <p:cTn id="29" dur="500"/>
                                        <p:tgtEl>
                                          <p:spTgt spid="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checkerboard(across)">
                                      <p:cBhvr>
                                        <p:cTn id="34" dur="500"/>
                                        <p:tgtEl>
                                          <p:spTgt spid="26"/>
                                        </p:tgtEl>
                                      </p:cBhvr>
                                    </p:animEffect>
                                  </p:childTnLst>
                                </p:cTn>
                              </p:par>
                              <p:par>
                                <p:cTn id="35" presetID="5" presetClass="entr" presetSubtype="10" fill="hold" nodeType="with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checkerboard(across)">
                                      <p:cBhvr>
                                        <p:cTn id="37" dur="500"/>
                                        <p:tgtEl>
                                          <p:spTgt spid="5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checkerboard(across)">
                                      <p:cBhvr>
                                        <p:cTn id="42" dur="500"/>
                                        <p:tgtEl>
                                          <p:spTgt spid="27"/>
                                        </p:tgtEl>
                                      </p:cBhvr>
                                    </p:animEffect>
                                  </p:childTnLst>
                                </p:cTn>
                              </p:par>
                              <p:par>
                                <p:cTn id="43" presetID="5" presetClass="entr" presetSubtype="10" fill="hold" nodeType="withEffect">
                                  <p:stCondLst>
                                    <p:cond delay="0"/>
                                  </p:stCondLst>
                                  <p:childTnLst>
                                    <p:set>
                                      <p:cBhvr>
                                        <p:cTn id="44" dur="1" fill="hold">
                                          <p:stCondLst>
                                            <p:cond delay="0"/>
                                          </p:stCondLst>
                                        </p:cTn>
                                        <p:tgtEl>
                                          <p:spTgt spid="55"/>
                                        </p:tgtEl>
                                        <p:attrNameLst>
                                          <p:attrName>style.visibility</p:attrName>
                                        </p:attrNameLst>
                                      </p:cBhvr>
                                      <p:to>
                                        <p:strVal val="visible"/>
                                      </p:to>
                                    </p:set>
                                    <p:animEffect transition="in" filter="checkerboard(across)">
                                      <p:cBhvr>
                                        <p:cTn id="4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86600" y="1905000"/>
            <a:ext cx="2057400" cy="4038600"/>
          </a:xfrm>
          <a:gradFill>
            <a:gsLst>
              <a:gs pos="0">
                <a:srgbClr val="8488C4">
                  <a:alpha val="0"/>
                </a:srgbClr>
              </a:gs>
              <a:gs pos="53000">
                <a:srgbClr val="D4DEFF"/>
              </a:gs>
              <a:gs pos="83000">
                <a:srgbClr val="D4DEFF"/>
              </a:gs>
              <a:gs pos="100000">
                <a:srgbClr val="96AB94"/>
              </a:gs>
            </a:gsLst>
            <a:lin ang="5400000" scaled="0"/>
          </a:gradFill>
          <a:ln>
            <a:solidFill>
              <a:schemeClr val="accent1"/>
            </a:solidFill>
          </a:ln>
        </p:spPr>
        <p:txBody>
          <a:bodyPr>
            <a:normAutofit fontScale="55000" lnSpcReduction="20000"/>
          </a:bodyPr>
          <a:lstStyle/>
          <a:p>
            <a:pPr marL="365760" indent="-256032" eaLnBrk="1" fontAlgn="auto" hangingPunct="1">
              <a:spcAft>
                <a:spcPts val="0"/>
              </a:spcAft>
              <a:buClr>
                <a:schemeClr val="accent3"/>
              </a:buClr>
              <a:buFont typeface="Georgia"/>
              <a:buNone/>
              <a:defRPr/>
            </a:pPr>
            <a:r>
              <a:rPr lang="en-US" b="1" u="sng" dirty="0" smtClean="0"/>
              <a:t>Existing</a:t>
            </a:r>
          </a:p>
          <a:p>
            <a:pPr marL="365760" indent="-256032" eaLnBrk="1" fontAlgn="auto" hangingPunct="1">
              <a:spcAft>
                <a:spcPts val="0"/>
              </a:spcAft>
              <a:buClr>
                <a:schemeClr val="accent3"/>
              </a:buClr>
              <a:buFont typeface="Georgia"/>
              <a:buNone/>
              <a:defRPr/>
            </a:pPr>
            <a:r>
              <a:rPr lang="en-US" b="1" dirty="0" smtClean="0"/>
              <a:t>Roman Catholic Archdiocese of Indianapolis Properties, Inc.</a:t>
            </a:r>
          </a:p>
          <a:p>
            <a:pPr marL="365760" indent="-256032" eaLnBrk="1" fontAlgn="auto" hangingPunct="1">
              <a:spcAft>
                <a:spcPts val="0"/>
              </a:spcAft>
              <a:buClr>
                <a:schemeClr val="accent3"/>
              </a:buClr>
              <a:buFont typeface="Georgia"/>
              <a:buNone/>
              <a:defRPr/>
            </a:pPr>
            <a:r>
              <a:rPr lang="en-US" dirty="0" smtClean="0"/>
              <a:t>Holds title to all real estate, high school, and Archdiocese.  Leases property to entities pursuant to leases.  Parish real property held in trust pursuant to trust agreement.</a:t>
            </a:r>
          </a:p>
        </p:txBody>
      </p:sp>
      <p:sp>
        <p:nvSpPr>
          <p:cNvPr id="5" name="Content Placeholder 2"/>
          <p:cNvSpPr txBox="1">
            <a:spLocks/>
          </p:cNvSpPr>
          <p:nvPr/>
        </p:nvSpPr>
        <p:spPr>
          <a:xfrm>
            <a:off x="0" y="2743200"/>
            <a:ext cx="5715000" cy="2057400"/>
          </a:xfrm>
          <a:prstGeom prst="rect">
            <a:avLst/>
          </a:prstGeom>
          <a:gradFill>
            <a:gsLst>
              <a:gs pos="0">
                <a:srgbClr val="8488C4">
                  <a:alpha val="0"/>
                </a:srgbClr>
              </a:gs>
              <a:gs pos="53000">
                <a:srgbClr val="D4DEFF"/>
              </a:gs>
              <a:gs pos="83000">
                <a:srgbClr val="D4DEFF"/>
              </a:gs>
              <a:gs pos="100000">
                <a:srgbClr val="96AB94"/>
              </a:gs>
            </a:gsLst>
            <a:lin ang="5400000" scaled="0"/>
          </a:gradFill>
          <a:ln>
            <a:solidFill>
              <a:schemeClr val="accent1"/>
            </a:solidFill>
          </a:ln>
        </p:spPr>
        <p:txBody>
          <a:bodyPr>
            <a:normAutofit fontScale="47500" lnSpcReduction="20000"/>
          </a:bodyPr>
          <a:lstStyle/>
          <a:p>
            <a:pPr marL="365760" indent="-256032" fontAlgn="auto">
              <a:spcBef>
                <a:spcPts val="300"/>
              </a:spcBef>
              <a:spcAft>
                <a:spcPts val="0"/>
              </a:spcAft>
              <a:buClr>
                <a:schemeClr val="accent3"/>
              </a:buClr>
              <a:buFont typeface="Georgia"/>
              <a:buNone/>
              <a:defRPr/>
            </a:pPr>
            <a:r>
              <a:rPr lang="en-US" sz="2800" b="1" u="sng" dirty="0">
                <a:latin typeface="+mn-lt"/>
              </a:rPr>
              <a:t>New</a:t>
            </a:r>
          </a:p>
          <a:p>
            <a:pPr marL="365760" indent="-256032" fontAlgn="auto">
              <a:spcBef>
                <a:spcPts val="300"/>
              </a:spcBef>
              <a:spcAft>
                <a:spcPts val="0"/>
              </a:spcAft>
              <a:buClr>
                <a:schemeClr val="accent3"/>
              </a:buClr>
              <a:buFont typeface="Georgia"/>
              <a:buNone/>
              <a:defRPr/>
            </a:pPr>
            <a:r>
              <a:rPr lang="en-US" sz="2800" b="1" dirty="0">
                <a:latin typeface="+mn-lt"/>
              </a:rPr>
              <a:t>150+ parish corporations</a:t>
            </a:r>
          </a:p>
          <a:p>
            <a:pPr marL="365760" indent="-256032" fontAlgn="auto">
              <a:spcBef>
                <a:spcPts val="300"/>
              </a:spcBef>
              <a:spcAft>
                <a:spcPts val="0"/>
              </a:spcAft>
              <a:buClr>
                <a:schemeClr val="accent3"/>
              </a:buClr>
              <a:buFont typeface="Arial" pitchFamily="34" charset="0"/>
              <a:buChar char="•"/>
              <a:defRPr/>
            </a:pPr>
            <a:r>
              <a:rPr lang="en-US" sz="2800" dirty="0">
                <a:latin typeface="+mn-lt"/>
              </a:rPr>
              <a:t>Parish operations</a:t>
            </a:r>
          </a:p>
          <a:p>
            <a:pPr marL="365760" indent="-256032" fontAlgn="auto">
              <a:spcBef>
                <a:spcPts val="300"/>
              </a:spcBef>
              <a:spcAft>
                <a:spcPts val="0"/>
              </a:spcAft>
              <a:buClr>
                <a:schemeClr val="accent3"/>
              </a:buClr>
              <a:buFont typeface="Arial" pitchFamily="34" charset="0"/>
              <a:buChar char="•"/>
              <a:defRPr/>
            </a:pPr>
            <a:r>
              <a:rPr lang="en-US" sz="2800" dirty="0">
                <a:latin typeface="+mn-lt"/>
              </a:rPr>
              <a:t>Parish schools</a:t>
            </a:r>
          </a:p>
          <a:p>
            <a:pPr marL="365760" indent="-256032" fontAlgn="auto">
              <a:spcBef>
                <a:spcPts val="300"/>
              </a:spcBef>
              <a:spcAft>
                <a:spcPts val="0"/>
              </a:spcAft>
              <a:buClr>
                <a:schemeClr val="accent3"/>
              </a:buClr>
              <a:buFont typeface="Georgia"/>
              <a:buNone/>
              <a:defRPr/>
            </a:pPr>
            <a:r>
              <a:rPr lang="en-US" sz="2800" dirty="0">
                <a:latin typeface="+mn-lt"/>
              </a:rPr>
              <a:t>Receives services from Roman Catholic Archdiocese of Indianapolis, Inc.  Real property held in trust by Archdiocese of Indianapolis Properties, Inc.  Pays both Archdiocese and Properties for services provided under written agreements.  Employs parish employees and parish school employees.  Funds in excess of operating needs are held in trust by Catholic Community Foundation, Inc.</a:t>
            </a:r>
          </a:p>
        </p:txBody>
      </p:sp>
      <p:sp>
        <p:nvSpPr>
          <p:cNvPr id="6" name="Content Placeholder 2"/>
          <p:cNvSpPr txBox="1">
            <a:spLocks/>
          </p:cNvSpPr>
          <p:nvPr/>
        </p:nvSpPr>
        <p:spPr>
          <a:xfrm>
            <a:off x="0" y="1066800"/>
            <a:ext cx="5715000" cy="1676400"/>
          </a:xfrm>
          <a:prstGeom prst="rect">
            <a:avLst/>
          </a:prstGeom>
          <a:gradFill>
            <a:gsLst>
              <a:gs pos="0">
                <a:srgbClr val="8488C4">
                  <a:alpha val="0"/>
                </a:srgbClr>
              </a:gs>
              <a:gs pos="53000">
                <a:srgbClr val="D4DEFF"/>
              </a:gs>
              <a:gs pos="83000">
                <a:srgbClr val="D4DEFF"/>
              </a:gs>
              <a:gs pos="100000">
                <a:srgbClr val="96AB94"/>
              </a:gs>
            </a:gsLst>
            <a:lin ang="5400000" scaled="0"/>
          </a:gradFill>
          <a:ln>
            <a:solidFill>
              <a:schemeClr val="accent1"/>
            </a:solidFill>
          </a:ln>
        </p:spPr>
        <p:txBody>
          <a:bodyPr>
            <a:normAutofit fontScale="47500" lnSpcReduction="20000"/>
          </a:bodyPr>
          <a:lstStyle/>
          <a:p>
            <a:pPr marL="365760" indent="-256032" fontAlgn="auto">
              <a:spcBef>
                <a:spcPts val="300"/>
              </a:spcBef>
              <a:spcAft>
                <a:spcPts val="0"/>
              </a:spcAft>
              <a:buClr>
                <a:schemeClr val="accent3"/>
              </a:buClr>
              <a:buFont typeface="Georgia"/>
              <a:buNone/>
              <a:defRPr/>
            </a:pPr>
            <a:r>
              <a:rPr lang="en-US" sz="2800" b="1" u="sng" dirty="0">
                <a:latin typeface="+mn-lt"/>
              </a:rPr>
              <a:t>New</a:t>
            </a:r>
          </a:p>
          <a:p>
            <a:pPr marL="365760" indent="-256032" fontAlgn="auto">
              <a:spcBef>
                <a:spcPts val="300"/>
              </a:spcBef>
              <a:spcAft>
                <a:spcPts val="0"/>
              </a:spcAft>
              <a:buClr>
                <a:schemeClr val="accent3"/>
              </a:buClr>
              <a:buFont typeface="Georgia"/>
              <a:buNone/>
              <a:defRPr/>
            </a:pPr>
            <a:r>
              <a:rPr lang="en-US" sz="2800" b="1" dirty="0">
                <a:latin typeface="+mn-lt"/>
              </a:rPr>
              <a:t>Roman Catholic Archdiocese of Indianapolis, Inc.</a:t>
            </a:r>
          </a:p>
          <a:p>
            <a:pPr marL="365760" indent="-256032" fontAlgn="auto">
              <a:spcBef>
                <a:spcPts val="300"/>
              </a:spcBef>
              <a:spcAft>
                <a:spcPts val="0"/>
              </a:spcAft>
              <a:buClr>
                <a:schemeClr val="accent3"/>
              </a:buClr>
              <a:buFont typeface="Arial" pitchFamily="34" charset="0"/>
              <a:buChar char="•"/>
              <a:defRPr/>
            </a:pPr>
            <a:r>
              <a:rPr lang="en-US" sz="2800" dirty="0">
                <a:latin typeface="+mn-lt"/>
              </a:rPr>
              <a:t>Catholic Center operations</a:t>
            </a:r>
          </a:p>
          <a:p>
            <a:pPr marL="365760" indent="-256032" fontAlgn="auto">
              <a:spcBef>
                <a:spcPts val="300"/>
              </a:spcBef>
              <a:spcAft>
                <a:spcPts val="0"/>
              </a:spcAft>
              <a:buClr>
                <a:schemeClr val="accent3"/>
              </a:buClr>
              <a:buFont typeface="Arial" pitchFamily="34" charset="0"/>
              <a:buChar char="•"/>
              <a:defRPr/>
            </a:pPr>
            <a:r>
              <a:rPr lang="en-US" sz="2800" dirty="0">
                <a:latin typeface="+mn-lt"/>
              </a:rPr>
              <a:t>Agencies</a:t>
            </a:r>
          </a:p>
          <a:p>
            <a:pPr marL="365760" indent="-256032" fontAlgn="auto">
              <a:spcBef>
                <a:spcPts val="300"/>
              </a:spcBef>
              <a:spcAft>
                <a:spcPts val="0"/>
              </a:spcAft>
              <a:buClr>
                <a:schemeClr val="accent3"/>
              </a:buClr>
              <a:buFont typeface="Georgia"/>
              <a:buNone/>
              <a:defRPr/>
            </a:pPr>
            <a:r>
              <a:rPr lang="en-US" sz="2800" dirty="0">
                <a:latin typeface="+mn-lt"/>
              </a:rPr>
              <a:t>Provides services to parish corporations and high school corporations pursuant to written service agreements.  Corporation is paid by parish or high school for services rendered.  Funds in excess of operating needs are held in trust by Catholic  Community Foundation, Inc.  Employs Pastors, Catholic Center staff and agency employees.</a:t>
            </a:r>
          </a:p>
        </p:txBody>
      </p:sp>
      <p:sp>
        <p:nvSpPr>
          <p:cNvPr id="7" name="Content Placeholder 2"/>
          <p:cNvSpPr txBox="1">
            <a:spLocks/>
          </p:cNvSpPr>
          <p:nvPr/>
        </p:nvSpPr>
        <p:spPr>
          <a:xfrm>
            <a:off x="0" y="4800600"/>
            <a:ext cx="5715000" cy="2057400"/>
          </a:xfrm>
          <a:prstGeom prst="rect">
            <a:avLst/>
          </a:prstGeom>
          <a:gradFill>
            <a:gsLst>
              <a:gs pos="0">
                <a:srgbClr val="8488C4">
                  <a:alpha val="0"/>
                </a:srgbClr>
              </a:gs>
              <a:gs pos="53000">
                <a:srgbClr val="D4DEFF"/>
              </a:gs>
              <a:gs pos="83000">
                <a:srgbClr val="D4DEFF"/>
              </a:gs>
              <a:gs pos="100000">
                <a:srgbClr val="96AB94"/>
              </a:gs>
            </a:gsLst>
            <a:lin ang="5400000" scaled="0"/>
          </a:gradFill>
          <a:ln>
            <a:solidFill>
              <a:schemeClr val="accent1"/>
            </a:solidFill>
          </a:ln>
        </p:spPr>
        <p:txBody>
          <a:bodyPr>
            <a:normAutofit fontScale="55000" lnSpcReduction="20000"/>
          </a:bodyPr>
          <a:lstStyle/>
          <a:p>
            <a:pPr marL="365760" indent="-256032" fontAlgn="auto">
              <a:spcBef>
                <a:spcPts val="300"/>
              </a:spcBef>
              <a:spcAft>
                <a:spcPts val="0"/>
              </a:spcAft>
              <a:buClr>
                <a:schemeClr val="accent3"/>
              </a:buClr>
              <a:buFont typeface="Georgia"/>
              <a:buNone/>
              <a:defRPr/>
            </a:pPr>
            <a:r>
              <a:rPr lang="en-US" sz="2800" b="1" u="sng" dirty="0">
                <a:latin typeface="+mn-lt"/>
              </a:rPr>
              <a:t>New</a:t>
            </a:r>
          </a:p>
          <a:p>
            <a:pPr marL="365760" indent="-256032" fontAlgn="auto">
              <a:spcBef>
                <a:spcPts val="300"/>
              </a:spcBef>
              <a:spcAft>
                <a:spcPts val="0"/>
              </a:spcAft>
              <a:buClr>
                <a:schemeClr val="accent3"/>
              </a:buClr>
              <a:buFont typeface="Arial" pitchFamily="34" charset="0"/>
              <a:buChar char="•"/>
              <a:defRPr/>
            </a:pPr>
            <a:r>
              <a:rPr lang="en-US" sz="2800" dirty="0">
                <a:latin typeface="+mn-lt"/>
              </a:rPr>
              <a:t>Other corporations (high schools, CYO, St. Mary’s Child Center, Catholic Charities, Fatima, etc.)</a:t>
            </a:r>
          </a:p>
          <a:p>
            <a:pPr marL="365760" indent="-256032" fontAlgn="auto">
              <a:spcBef>
                <a:spcPts val="300"/>
              </a:spcBef>
              <a:spcAft>
                <a:spcPts val="0"/>
              </a:spcAft>
              <a:buClr>
                <a:schemeClr val="accent3"/>
              </a:buClr>
              <a:buFont typeface="Georgia"/>
              <a:buNone/>
              <a:defRPr/>
            </a:pPr>
            <a:r>
              <a:rPr lang="en-US" sz="2800" dirty="0">
                <a:latin typeface="+mn-lt"/>
              </a:rPr>
              <a:t>Receives services from Roman Catholic Archdiocese of Indianapolis, Inc. and rents real estate from Archdiocese of Indianapolis Properties, Inc.  Pays both Archdiocese and Properties for services provided under written agreements.  Employs current agency employees.  Funds in excess of operating needs are held in trust by Catholic Community Foundation, Inc.</a:t>
            </a:r>
          </a:p>
        </p:txBody>
      </p:sp>
      <p:sp>
        <p:nvSpPr>
          <p:cNvPr id="4" name="Title 3"/>
          <p:cNvSpPr>
            <a:spLocks noGrp="1"/>
          </p:cNvSpPr>
          <p:nvPr>
            <p:ph type="title"/>
          </p:nvPr>
        </p:nvSpPr>
        <p:spPr>
          <a:xfrm>
            <a:off x="0" y="533400"/>
            <a:ext cx="5638800" cy="533400"/>
          </a:xfrm>
        </p:spPr>
        <p:txBody>
          <a:bodyPr>
            <a:normAutofit fontScale="90000"/>
          </a:bodyPr>
          <a:lstStyle/>
          <a:p>
            <a:pPr eaLnBrk="1" fontAlgn="auto" hangingPunct="1">
              <a:spcAft>
                <a:spcPts val="0"/>
              </a:spcAft>
              <a:defRPr/>
            </a:pPr>
            <a:r>
              <a:rPr lang="en-US" dirty="0" smtClean="0"/>
              <a:t>Proposed Entity Structure</a:t>
            </a:r>
            <a:endParaRPr lang="en-US" dirty="0"/>
          </a:p>
        </p:txBody>
      </p:sp>
      <p:sp>
        <p:nvSpPr>
          <p:cNvPr id="8" name="Right Arrow 7"/>
          <p:cNvSpPr/>
          <p:nvPr/>
        </p:nvSpPr>
        <p:spPr>
          <a:xfrm>
            <a:off x="5715000" y="3505200"/>
            <a:ext cx="13716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t>Real property held in trust</a:t>
            </a:r>
          </a:p>
        </p:txBody>
      </p:sp>
      <p:sp>
        <p:nvSpPr>
          <p:cNvPr id="9" name="Right Arrow 8"/>
          <p:cNvSpPr/>
          <p:nvPr/>
        </p:nvSpPr>
        <p:spPr>
          <a:xfrm>
            <a:off x="5715000" y="2209800"/>
            <a:ext cx="13716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t>Lease real estate</a:t>
            </a:r>
          </a:p>
        </p:txBody>
      </p:sp>
      <p:sp>
        <p:nvSpPr>
          <p:cNvPr id="10" name="Right Arrow 9"/>
          <p:cNvSpPr/>
          <p:nvPr/>
        </p:nvSpPr>
        <p:spPr>
          <a:xfrm>
            <a:off x="5715000" y="5029200"/>
            <a:ext cx="13716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t>Lease real estate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1"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ox(in)">
                                      <p:cBhvr>
                                        <p:cTn id="14" dur="500"/>
                                        <p:tgtEl>
                                          <p:spTgt spid="7"/>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a:solidFill>
            <a:schemeClr val="accent1">
              <a:lumMod val="20000"/>
              <a:lumOff val="80000"/>
            </a:schemeClr>
          </a:solidFill>
        </p:spPr>
        <p:txBody>
          <a:bodyPr>
            <a:normAutofit fontScale="90000"/>
          </a:bodyPr>
          <a:lstStyle/>
          <a:p>
            <a:pPr eaLnBrk="1" fontAlgn="auto" hangingPunct="1">
              <a:spcAft>
                <a:spcPts val="0"/>
              </a:spcAft>
              <a:buFont typeface="Arial" pitchFamily="34" charset="0"/>
              <a:buChar char="•"/>
              <a:defRPr/>
            </a:pPr>
            <a:r>
              <a:rPr lang="en-US" dirty="0" smtClean="0"/>
              <a:t>Why did we need to consider restructuring?</a:t>
            </a:r>
            <a:endParaRPr lang="en-US" dirty="0"/>
          </a:p>
        </p:txBody>
      </p:sp>
      <p:sp>
        <p:nvSpPr>
          <p:cNvPr id="3" name="Content Placeholder 2"/>
          <p:cNvSpPr>
            <a:spLocks noGrp="1"/>
          </p:cNvSpPr>
          <p:nvPr>
            <p:ph idx="1"/>
          </p:nvPr>
        </p:nvSpPr>
        <p:spPr>
          <a:xfrm>
            <a:off x="304800" y="2209800"/>
            <a:ext cx="8458200" cy="4495800"/>
          </a:xfrm>
          <a:solidFill>
            <a:schemeClr val="accent1">
              <a:lumMod val="40000"/>
              <a:lumOff val="60000"/>
            </a:schemeClr>
          </a:solidFill>
        </p:spPr>
        <p:txBody>
          <a:bodyPr>
            <a:normAutofit fontScale="92500" lnSpcReduction="20000"/>
          </a:bodyPr>
          <a:lstStyle/>
          <a:p>
            <a:pPr marL="365760" indent="-256032" eaLnBrk="1" fontAlgn="auto" hangingPunct="1">
              <a:spcAft>
                <a:spcPts val="0"/>
              </a:spcAft>
              <a:buClr>
                <a:schemeClr val="accent3"/>
              </a:buClr>
              <a:buFont typeface="Georgia"/>
              <a:buChar char="•"/>
              <a:defRPr/>
            </a:pPr>
            <a:r>
              <a:rPr lang="en-US" dirty="0" smtClean="0"/>
              <a:t>The USCCB in cooperation with the National Diocesan Attorneys Association recommended formalizing the structures of dioceses.</a:t>
            </a:r>
          </a:p>
          <a:p>
            <a:pPr marL="365760" indent="-256032" eaLnBrk="1" fontAlgn="auto" hangingPunct="1">
              <a:spcAft>
                <a:spcPts val="0"/>
              </a:spcAft>
              <a:buClr>
                <a:schemeClr val="accent3"/>
              </a:buClr>
              <a:buFont typeface="Georgia"/>
              <a:buChar char="•"/>
              <a:defRPr/>
            </a:pPr>
            <a:endParaRPr lang="en-US" sz="1300" dirty="0" smtClean="0"/>
          </a:p>
          <a:p>
            <a:pPr marL="365760" indent="-256032" eaLnBrk="1" fontAlgn="auto" hangingPunct="1">
              <a:spcAft>
                <a:spcPts val="0"/>
              </a:spcAft>
              <a:buClr>
                <a:schemeClr val="accent3"/>
              </a:buClr>
              <a:buFont typeface="Georgia"/>
              <a:buChar char="•"/>
              <a:defRPr/>
            </a:pPr>
            <a:r>
              <a:rPr lang="en-US" dirty="0" smtClean="0"/>
              <a:t>Recent court decisions have ignored canon law in reviewing the structures of diocese.</a:t>
            </a:r>
          </a:p>
          <a:p>
            <a:pPr marL="365760" indent="-256032" eaLnBrk="1" fontAlgn="auto" hangingPunct="1">
              <a:spcAft>
                <a:spcPts val="0"/>
              </a:spcAft>
              <a:buClr>
                <a:schemeClr val="accent3"/>
              </a:buClr>
              <a:buFont typeface="Georgia"/>
              <a:buChar char="•"/>
              <a:defRPr/>
            </a:pPr>
            <a:endParaRPr lang="en-US" sz="1300" dirty="0" smtClean="0"/>
          </a:p>
          <a:p>
            <a:pPr marL="365760" indent="-256032" eaLnBrk="1" fontAlgn="auto" hangingPunct="1">
              <a:spcAft>
                <a:spcPts val="0"/>
              </a:spcAft>
              <a:buClr>
                <a:schemeClr val="accent3"/>
              </a:buClr>
              <a:buFont typeface="Georgia"/>
              <a:buChar char="•"/>
              <a:defRPr/>
            </a:pPr>
            <a:r>
              <a:rPr lang="en-US" dirty="0" smtClean="0"/>
              <a:t>Recognition of canon law in corporate documents will provide civil law recognition of canon law.</a:t>
            </a:r>
          </a:p>
          <a:p>
            <a:pPr marL="365760" indent="-256032" eaLnBrk="1" fontAlgn="auto" hangingPunct="1">
              <a:spcAft>
                <a:spcPts val="0"/>
              </a:spcAft>
              <a:buClr>
                <a:schemeClr val="accent3"/>
              </a:buClr>
              <a:buFont typeface="Georgia"/>
              <a:buChar char="•"/>
              <a:defRPr/>
            </a:pPr>
            <a:endParaRPr lang="en-US" sz="1300" dirty="0" smtClean="0"/>
          </a:p>
          <a:p>
            <a:pPr marL="365760" indent="-256032" eaLnBrk="1" fontAlgn="auto" hangingPunct="1">
              <a:spcAft>
                <a:spcPts val="0"/>
              </a:spcAft>
              <a:buClr>
                <a:schemeClr val="accent3"/>
              </a:buClr>
              <a:buFont typeface="Georgia"/>
              <a:buChar char="•"/>
              <a:defRPr/>
            </a:pPr>
            <a:r>
              <a:rPr lang="en-US" dirty="0" smtClean="0"/>
              <a:t>Formal restructuring will assist in isolation of liability risk.</a:t>
            </a:r>
          </a:p>
          <a:p>
            <a:pPr marL="365760" indent="-256032" eaLnBrk="1" fontAlgn="auto" hangingPunct="1">
              <a:spcAft>
                <a:spcPts val="0"/>
              </a:spcAft>
              <a:buClr>
                <a:schemeClr val="accent3"/>
              </a:buClr>
              <a:buFont typeface="Georgia"/>
              <a:buChar char="•"/>
              <a:defRPr/>
            </a:pPr>
            <a:endParaRPr lang="en-US" sz="1400" dirty="0" smtClean="0"/>
          </a:p>
          <a:p>
            <a:pPr marL="365760" indent="-256032" eaLnBrk="1" fontAlgn="auto" hangingPunct="1">
              <a:spcAft>
                <a:spcPts val="0"/>
              </a:spcAft>
              <a:buClr>
                <a:schemeClr val="accent3"/>
              </a:buClr>
              <a:buFont typeface="Georgia"/>
              <a:buChar char="•"/>
              <a:defRPr/>
            </a:pPr>
            <a:r>
              <a:rPr lang="en-US" dirty="0" smtClean="0"/>
              <a:t>Civil law compliance will assist with interaction with secular enterprises, i.e. Grants and fundraising.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772400" cy="1219200"/>
          </a:xfrm>
          <a:solidFill>
            <a:schemeClr val="accent1">
              <a:lumMod val="20000"/>
              <a:lumOff val="80000"/>
            </a:schemeClr>
          </a:solidFill>
        </p:spPr>
        <p:txBody>
          <a:bodyPr>
            <a:normAutofit/>
          </a:bodyPr>
          <a:lstStyle/>
          <a:p>
            <a:pPr eaLnBrk="1" fontAlgn="auto" hangingPunct="1">
              <a:spcAft>
                <a:spcPts val="0"/>
              </a:spcAft>
              <a:defRPr/>
            </a:pPr>
            <a:r>
              <a:rPr lang="en-US" dirty="0" smtClean="0"/>
              <a:t>What work needs to be done?</a:t>
            </a:r>
            <a:endParaRPr lang="en-US" dirty="0"/>
          </a:p>
        </p:txBody>
      </p:sp>
      <p:sp>
        <p:nvSpPr>
          <p:cNvPr id="27651" name="Content Placeholder 2"/>
          <p:cNvSpPr>
            <a:spLocks noGrp="1"/>
          </p:cNvSpPr>
          <p:nvPr>
            <p:ph idx="1"/>
          </p:nvPr>
        </p:nvSpPr>
        <p:spPr>
          <a:xfrm>
            <a:off x="152400" y="1905000"/>
            <a:ext cx="8610600" cy="4724400"/>
          </a:xfrm>
          <a:solidFill>
            <a:schemeClr val="accent1">
              <a:lumMod val="40000"/>
              <a:lumOff val="60000"/>
            </a:schemeClr>
          </a:solidFill>
        </p:spPr>
        <p:txBody>
          <a:bodyPr/>
          <a:lstStyle/>
          <a:p>
            <a:pPr eaLnBrk="1" hangingPunct="1"/>
            <a:r>
              <a:rPr lang="en-US" sz="2500" dirty="0" smtClean="0"/>
              <a:t>Continue education programs on restructuring.</a:t>
            </a:r>
          </a:p>
          <a:p>
            <a:pPr eaLnBrk="1" hangingPunct="1"/>
            <a:endParaRPr lang="en-US" sz="1200" dirty="0" smtClean="0"/>
          </a:p>
          <a:p>
            <a:pPr eaLnBrk="1" hangingPunct="1"/>
            <a:r>
              <a:rPr lang="en-US" sz="2500" dirty="0" smtClean="0"/>
              <a:t>Continue to implement communications plan.</a:t>
            </a:r>
          </a:p>
          <a:p>
            <a:pPr eaLnBrk="1" hangingPunct="1"/>
            <a:r>
              <a:rPr lang="en-US" sz="2500" dirty="0" smtClean="0"/>
              <a:t>Present planned name of parish and d/b/a (60 days).</a:t>
            </a:r>
          </a:p>
          <a:p>
            <a:pPr eaLnBrk="1" hangingPunct="1"/>
            <a:endParaRPr lang="en-US" sz="1200" dirty="0" smtClean="0"/>
          </a:p>
          <a:p>
            <a:pPr eaLnBrk="1" hangingPunct="1"/>
            <a:r>
              <a:rPr lang="en-US" sz="2500" dirty="0" smtClean="0"/>
              <a:t>Legal filings.  (parish corporations.)</a:t>
            </a:r>
          </a:p>
          <a:p>
            <a:pPr eaLnBrk="1" hangingPunct="1"/>
            <a:endParaRPr lang="en-US" sz="1200" dirty="0" smtClean="0"/>
          </a:p>
          <a:p>
            <a:pPr eaLnBrk="1" hangingPunct="1"/>
            <a:r>
              <a:rPr lang="en-US" sz="2500" dirty="0" smtClean="0"/>
              <a:t>Formal corporate meetings.</a:t>
            </a:r>
          </a:p>
          <a:p>
            <a:pPr eaLnBrk="1" hangingPunct="1">
              <a:buNone/>
            </a:pPr>
            <a:endParaRPr lang="en-US" sz="2500" dirty="0" smtClean="0"/>
          </a:p>
          <a:p>
            <a:pPr eaLnBrk="1" hangingPunct="1"/>
            <a:r>
              <a:rPr lang="en-US" sz="2500" dirty="0" smtClean="0"/>
              <a:t>Identify Board members and submit for approval.</a:t>
            </a:r>
          </a:p>
          <a:p>
            <a:pPr eaLnBrk="1" hangingPunct="1"/>
            <a:r>
              <a:rPr lang="en-US" sz="2500" dirty="0" smtClean="0"/>
              <a:t>Approve Bylaws and initial meeting resolutions.</a:t>
            </a:r>
          </a:p>
          <a:p>
            <a:pPr eaLnBrk="1" hangingPunct="1"/>
            <a:endParaRPr lang="en-US" sz="1200" dirty="0" smtClean="0"/>
          </a:p>
          <a:p>
            <a:pPr eaLnBrk="1" hangingPunct="1"/>
            <a:r>
              <a:rPr lang="en-US" sz="2500" dirty="0" smtClean="0"/>
              <a:t>Follow up and assistance of new entities.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651">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1">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651">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765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990600"/>
          </a:xfrm>
          <a:solidFill>
            <a:schemeClr val="accent1">
              <a:lumMod val="20000"/>
              <a:lumOff val="80000"/>
            </a:schemeClr>
          </a:solidFill>
        </p:spPr>
        <p:txBody>
          <a:bodyPr>
            <a:normAutofit fontScale="90000"/>
          </a:bodyPr>
          <a:lstStyle/>
          <a:p>
            <a:pPr eaLnBrk="1" fontAlgn="auto" hangingPunct="1">
              <a:spcAft>
                <a:spcPts val="0"/>
              </a:spcAft>
              <a:defRPr/>
            </a:pPr>
            <a:r>
              <a:rPr lang="en-US" dirty="0" smtClean="0"/>
              <a:t>What goals did we look to achieve through restructuring?</a:t>
            </a:r>
            <a:endParaRPr lang="en-US" dirty="0"/>
          </a:p>
        </p:txBody>
      </p:sp>
      <p:sp>
        <p:nvSpPr>
          <p:cNvPr id="3" name="Content Placeholder 2"/>
          <p:cNvSpPr>
            <a:spLocks noGrp="1"/>
          </p:cNvSpPr>
          <p:nvPr>
            <p:ph idx="1"/>
          </p:nvPr>
        </p:nvSpPr>
        <p:spPr>
          <a:xfrm>
            <a:off x="152400" y="1828800"/>
            <a:ext cx="8839200" cy="4800600"/>
          </a:xfrm>
          <a:solidFill>
            <a:schemeClr val="accent1">
              <a:lumMod val="40000"/>
              <a:lumOff val="60000"/>
            </a:schemeClr>
          </a:solidFill>
        </p:spPr>
        <p:txBody>
          <a:bodyPr>
            <a:normAutofit lnSpcReduction="10000"/>
          </a:bodyPr>
          <a:lstStyle/>
          <a:p>
            <a:pPr marL="365760" indent="-256032" eaLnBrk="1" fontAlgn="auto" hangingPunct="1">
              <a:spcAft>
                <a:spcPts val="0"/>
              </a:spcAft>
              <a:buClr>
                <a:schemeClr val="accent3"/>
              </a:buClr>
              <a:buFont typeface="Georgia"/>
              <a:buChar char="•"/>
              <a:defRPr/>
            </a:pPr>
            <a:r>
              <a:rPr lang="en-US" sz="1800" dirty="0" smtClean="0"/>
              <a:t>Maximized Canon law norms to civil legal structure (recognizing separateness of juridic persons).</a:t>
            </a:r>
          </a:p>
          <a:p>
            <a:pPr marL="365760" indent="-256032" eaLnBrk="1" fontAlgn="auto" hangingPunct="1">
              <a:spcAft>
                <a:spcPts val="0"/>
              </a:spcAft>
              <a:buClr>
                <a:schemeClr val="accent3"/>
              </a:buClr>
              <a:buFont typeface="Georgia"/>
              <a:buChar char="•"/>
              <a:defRPr/>
            </a:pPr>
            <a:endParaRPr lang="en-US" sz="1800" dirty="0" smtClean="0"/>
          </a:p>
          <a:p>
            <a:pPr marL="365760" indent="-256032" eaLnBrk="1" fontAlgn="auto" hangingPunct="1">
              <a:spcAft>
                <a:spcPts val="0"/>
              </a:spcAft>
              <a:buClr>
                <a:schemeClr val="accent3"/>
              </a:buClr>
              <a:buFont typeface="Georgia"/>
              <a:buChar char="•"/>
              <a:defRPr/>
            </a:pPr>
            <a:r>
              <a:rPr lang="en-US" sz="1800" dirty="0" smtClean="0"/>
              <a:t>Maintenance of Financial strength (credit rating).</a:t>
            </a:r>
          </a:p>
          <a:p>
            <a:pPr marL="365760" indent="-256032" eaLnBrk="1" fontAlgn="auto" hangingPunct="1">
              <a:spcAft>
                <a:spcPts val="0"/>
              </a:spcAft>
              <a:buClr>
                <a:schemeClr val="accent3"/>
              </a:buClr>
              <a:buFont typeface="Georgia"/>
              <a:buChar char="•"/>
              <a:defRPr/>
            </a:pPr>
            <a:endParaRPr lang="en-US" sz="1800" dirty="0" smtClean="0"/>
          </a:p>
          <a:p>
            <a:pPr marL="365760" indent="-256032" eaLnBrk="1" fontAlgn="auto" hangingPunct="1">
              <a:spcAft>
                <a:spcPts val="0"/>
              </a:spcAft>
              <a:buClr>
                <a:schemeClr val="accent3"/>
              </a:buClr>
              <a:buFont typeface="Georgia"/>
              <a:buChar char="•"/>
              <a:defRPr/>
            </a:pPr>
            <a:r>
              <a:rPr lang="en-US" sz="1800" dirty="0" smtClean="0"/>
              <a:t>Maintain flexibility in administration and continue to use existing internal controls and structures as much as possible.</a:t>
            </a:r>
          </a:p>
          <a:p>
            <a:pPr marL="365760" indent="-256032" eaLnBrk="1" fontAlgn="auto" hangingPunct="1">
              <a:spcAft>
                <a:spcPts val="0"/>
              </a:spcAft>
              <a:buClr>
                <a:schemeClr val="accent3"/>
              </a:buClr>
              <a:buFont typeface="Georgia"/>
              <a:buChar char="•"/>
              <a:defRPr/>
            </a:pPr>
            <a:endParaRPr lang="en-US" sz="1800" dirty="0" smtClean="0"/>
          </a:p>
          <a:p>
            <a:pPr marL="365760" indent="-256032" eaLnBrk="1" fontAlgn="auto" hangingPunct="1">
              <a:spcAft>
                <a:spcPts val="0"/>
              </a:spcAft>
              <a:buClr>
                <a:schemeClr val="accent3"/>
              </a:buClr>
              <a:buFont typeface="Georgia"/>
              <a:buChar char="•"/>
              <a:defRPr/>
            </a:pPr>
            <a:r>
              <a:rPr lang="en-US" sz="1800" dirty="0" smtClean="0"/>
              <a:t>Properly recognize Archdiocesan control verses parish or regional control (central payroll, insurance, purchased services).</a:t>
            </a:r>
          </a:p>
          <a:p>
            <a:pPr marL="365760" indent="-256032" eaLnBrk="1" fontAlgn="auto" hangingPunct="1">
              <a:spcAft>
                <a:spcPts val="0"/>
              </a:spcAft>
              <a:buClr>
                <a:schemeClr val="accent3"/>
              </a:buClr>
              <a:buFont typeface="Georgia"/>
              <a:buChar char="•"/>
              <a:defRPr/>
            </a:pPr>
            <a:endParaRPr lang="en-US" sz="1800" dirty="0" smtClean="0"/>
          </a:p>
          <a:p>
            <a:pPr marL="365760" indent="-256032" eaLnBrk="1" fontAlgn="auto" hangingPunct="1">
              <a:spcAft>
                <a:spcPts val="0"/>
              </a:spcAft>
              <a:buClr>
                <a:schemeClr val="accent3"/>
              </a:buClr>
              <a:buFont typeface="Georgia"/>
              <a:buChar char="•"/>
              <a:defRPr/>
            </a:pPr>
            <a:r>
              <a:rPr lang="en-US" sz="1800" dirty="0" smtClean="0"/>
              <a:t>Full recognition of Canon law through the use of reserved powers.</a:t>
            </a:r>
          </a:p>
          <a:p>
            <a:pPr marL="365760" indent="-256032" eaLnBrk="1" fontAlgn="auto" hangingPunct="1">
              <a:spcAft>
                <a:spcPts val="0"/>
              </a:spcAft>
              <a:buClr>
                <a:schemeClr val="accent3"/>
              </a:buClr>
              <a:buNone/>
              <a:defRPr/>
            </a:pPr>
            <a:endParaRPr lang="en-US" sz="1800" dirty="0" smtClean="0"/>
          </a:p>
          <a:p>
            <a:pPr marL="365760" indent="-256032" eaLnBrk="1" fontAlgn="auto" hangingPunct="1">
              <a:spcAft>
                <a:spcPts val="0"/>
              </a:spcAft>
              <a:buClr>
                <a:schemeClr val="accent3"/>
              </a:buClr>
              <a:buFont typeface="Georgia"/>
              <a:buChar char="•"/>
              <a:defRPr/>
            </a:pPr>
            <a:r>
              <a:rPr lang="en-US" sz="1800" dirty="0" smtClean="0"/>
              <a:t>Protect assets from liability claims.</a:t>
            </a:r>
          </a:p>
          <a:p>
            <a:pPr marL="365760" indent="-256032" eaLnBrk="1" fontAlgn="auto" hangingPunct="1">
              <a:spcAft>
                <a:spcPts val="0"/>
              </a:spcAft>
              <a:buClr>
                <a:schemeClr val="accent3"/>
              </a:buClr>
              <a:buFont typeface="Georgia"/>
              <a:buChar char="•"/>
              <a:defRPr/>
            </a:pPr>
            <a:endParaRPr lang="en-US" sz="1800" dirty="0" smtClean="0"/>
          </a:p>
          <a:p>
            <a:pPr marL="365760" indent="-256032" eaLnBrk="1" fontAlgn="auto" hangingPunct="1">
              <a:spcAft>
                <a:spcPts val="0"/>
              </a:spcAft>
              <a:buClr>
                <a:schemeClr val="accent3"/>
              </a:buClr>
              <a:buFont typeface="Georgia"/>
              <a:buChar char="•"/>
              <a:defRPr/>
            </a:pPr>
            <a:r>
              <a:rPr lang="en-US" sz="1800" dirty="0" smtClean="0"/>
              <a:t>Understand the limitations of restructuring</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229600" cy="762000"/>
          </a:xfrm>
          <a:solidFill>
            <a:schemeClr val="accent1">
              <a:lumMod val="20000"/>
              <a:lumOff val="80000"/>
            </a:schemeClr>
          </a:solidFill>
        </p:spPr>
        <p:txBody>
          <a:bodyPr>
            <a:normAutofit fontScale="90000"/>
          </a:bodyPr>
          <a:lstStyle/>
          <a:p>
            <a:pPr eaLnBrk="1" fontAlgn="auto" hangingPunct="1">
              <a:spcAft>
                <a:spcPts val="0"/>
              </a:spcAft>
              <a:defRPr/>
            </a:pPr>
            <a:r>
              <a:rPr lang="en-US" dirty="0" smtClean="0"/>
              <a:t>How did we go about restructuring?</a:t>
            </a:r>
            <a:endParaRPr lang="en-US" dirty="0"/>
          </a:p>
        </p:txBody>
      </p:sp>
      <p:sp>
        <p:nvSpPr>
          <p:cNvPr id="9219" name="Content Placeholder 2"/>
          <p:cNvSpPr>
            <a:spLocks noGrp="1"/>
          </p:cNvSpPr>
          <p:nvPr>
            <p:ph idx="1"/>
          </p:nvPr>
        </p:nvSpPr>
        <p:spPr>
          <a:xfrm>
            <a:off x="152400" y="1752600"/>
            <a:ext cx="8686800" cy="4953000"/>
          </a:xfrm>
          <a:solidFill>
            <a:schemeClr val="accent1">
              <a:lumMod val="40000"/>
              <a:lumOff val="60000"/>
            </a:schemeClr>
          </a:solidFill>
        </p:spPr>
        <p:txBody>
          <a:bodyPr/>
          <a:lstStyle/>
          <a:p>
            <a:pPr eaLnBrk="1" hangingPunct="1"/>
            <a:r>
              <a:rPr lang="en-US" dirty="0" smtClean="0"/>
              <a:t>Employed a deliberate process.</a:t>
            </a:r>
          </a:p>
          <a:p>
            <a:pPr eaLnBrk="1" hangingPunct="1"/>
            <a:endParaRPr lang="en-US" sz="1200" dirty="0" smtClean="0"/>
          </a:p>
          <a:p>
            <a:pPr eaLnBrk="1" hangingPunct="1"/>
            <a:r>
              <a:rPr lang="en-US" dirty="0" smtClean="0"/>
              <a:t>Involved a multi-disciplinary group including canonical advisors, civil legal counsel, financial experts, parish representatives, school representatives and priests.</a:t>
            </a:r>
          </a:p>
          <a:p>
            <a:pPr eaLnBrk="1" hangingPunct="1">
              <a:buFont typeface="Georgia" pitchFamily="18" charset="0"/>
              <a:buNone/>
            </a:pPr>
            <a:endParaRPr lang="en-US" sz="1200" dirty="0" smtClean="0"/>
          </a:p>
          <a:p>
            <a:pPr eaLnBrk="1" hangingPunct="1"/>
            <a:r>
              <a:rPr lang="en-US" dirty="0" smtClean="0"/>
              <a:t>Reviewed the possible legal structures.</a:t>
            </a:r>
          </a:p>
          <a:p>
            <a:pPr eaLnBrk="1" hangingPunct="1"/>
            <a:endParaRPr lang="en-US" sz="1200" dirty="0" smtClean="0"/>
          </a:p>
          <a:p>
            <a:pPr eaLnBrk="1" hangingPunct="1"/>
            <a:r>
              <a:rPr lang="en-US" dirty="0" smtClean="0"/>
              <a:t>Selected a structure that most closely conforms civil law structure to Canon law requirements.</a:t>
            </a:r>
          </a:p>
          <a:p>
            <a:pPr eaLnBrk="1" hangingPunct="1"/>
            <a:endParaRPr lang="en-US" sz="1200" dirty="0" smtClean="0"/>
          </a:p>
          <a:p>
            <a:pPr eaLnBrk="1" hangingPunct="1"/>
            <a:r>
              <a:rPr lang="en-US" dirty="0" smtClean="0"/>
              <a:t>Set goals related to restructuring.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 y="457200"/>
            <a:ext cx="8001000" cy="1066800"/>
          </a:xfrm>
          <a:solidFill>
            <a:schemeClr val="accent1">
              <a:lumMod val="20000"/>
              <a:lumOff val="80000"/>
            </a:schemeClr>
          </a:solidFill>
        </p:spPr>
        <p:txBody>
          <a:bodyPr/>
          <a:lstStyle/>
          <a:p>
            <a:pPr eaLnBrk="1" hangingPunct="1"/>
            <a:r>
              <a:rPr lang="en-US" dirty="0" smtClean="0"/>
              <a:t>What we have done so far?</a:t>
            </a:r>
          </a:p>
        </p:txBody>
      </p:sp>
      <p:sp>
        <p:nvSpPr>
          <p:cNvPr id="3" name="Content Placeholder 2"/>
          <p:cNvSpPr>
            <a:spLocks noGrp="1"/>
          </p:cNvSpPr>
          <p:nvPr>
            <p:ph idx="1"/>
          </p:nvPr>
        </p:nvSpPr>
        <p:spPr>
          <a:xfrm>
            <a:off x="304800" y="1676400"/>
            <a:ext cx="8534400" cy="5029200"/>
          </a:xfrm>
          <a:solidFill>
            <a:schemeClr val="accent1">
              <a:lumMod val="40000"/>
              <a:lumOff val="60000"/>
            </a:schemeClr>
          </a:solidFill>
        </p:spPr>
        <p:txBody>
          <a:bodyPr>
            <a:normAutofit fontScale="92500" lnSpcReduction="20000"/>
          </a:bodyPr>
          <a:lstStyle/>
          <a:p>
            <a:pPr marL="365760" indent="-256032" eaLnBrk="1" fontAlgn="auto" hangingPunct="1">
              <a:spcAft>
                <a:spcPts val="0"/>
              </a:spcAft>
              <a:buClr>
                <a:schemeClr val="accent3"/>
              </a:buClr>
              <a:buFont typeface="Georgia"/>
              <a:buChar char="•"/>
              <a:defRPr/>
            </a:pPr>
            <a:r>
              <a:rPr lang="en-US" dirty="0" smtClean="0"/>
              <a:t>Reviewed the recommendations from the USCCB.</a:t>
            </a:r>
          </a:p>
          <a:p>
            <a:pPr marL="365760" indent="-256032" eaLnBrk="1" fontAlgn="auto" hangingPunct="1">
              <a:spcAft>
                <a:spcPts val="0"/>
              </a:spcAft>
              <a:buClr>
                <a:schemeClr val="accent3"/>
              </a:buClr>
              <a:buFont typeface="Georgia"/>
              <a:buChar char="•"/>
              <a:defRPr/>
            </a:pPr>
            <a:endParaRPr lang="en-US" sz="1300" dirty="0" smtClean="0"/>
          </a:p>
          <a:p>
            <a:pPr marL="365760" indent="-256032" eaLnBrk="1" fontAlgn="auto" hangingPunct="1">
              <a:spcAft>
                <a:spcPts val="0"/>
              </a:spcAft>
              <a:buClr>
                <a:schemeClr val="accent3"/>
              </a:buClr>
              <a:buFont typeface="Georgia"/>
              <a:buChar char="•"/>
              <a:defRPr/>
            </a:pPr>
            <a:r>
              <a:rPr lang="en-US" dirty="0" smtClean="0"/>
              <a:t>Held a meeting with all of the Indiana Bishops and their legal counsel and discussed the issues related to restructuring.</a:t>
            </a:r>
          </a:p>
          <a:p>
            <a:pPr marL="365760" indent="-256032" eaLnBrk="1" fontAlgn="auto" hangingPunct="1">
              <a:spcAft>
                <a:spcPts val="0"/>
              </a:spcAft>
              <a:buClr>
                <a:schemeClr val="accent3"/>
              </a:buClr>
              <a:buFont typeface="Georgia"/>
              <a:buChar char="•"/>
              <a:defRPr/>
            </a:pPr>
            <a:endParaRPr lang="en-US" sz="1300" dirty="0" smtClean="0"/>
          </a:p>
          <a:p>
            <a:pPr marL="365760" indent="-256032" eaLnBrk="1" fontAlgn="auto" hangingPunct="1">
              <a:spcAft>
                <a:spcPts val="0"/>
              </a:spcAft>
              <a:buClr>
                <a:schemeClr val="accent3"/>
              </a:buClr>
              <a:buFont typeface="Georgia"/>
              <a:buChar char="•"/>
              <a:defRPr/>
            </a:pPr>
            <a:r>
              <a:rPr lang="en-US" dirty="0" smtClean="0"/>
              <a:t>Formed a multi-disciplinary group to make preliminary recommendations.</a:t>
            </a:r>
          </a:p>
          <a:p>
            <a:pPr marL="365760" indent="-256032" eaLnBrk="1" fontAlgn="auto" hangingPunct="1">
              <a:spcAft>
                <a:spcPts val="0"/>
              </a:spcAft>
              <a:buClr>
                <a:schemeClr val="accent3"/>
              </a:buClr>
              <a:buFont typeface="Georgia"/>
              <a:buChar char="•"/>
              <a:defRPr/>
            </a:pPr>
            <a:endParaRPr lang="en-US" sz="1300" dirty="0" smtClean="0"/>
          </a:p>
          <a:p>
            <a:pPr marL="365760" indent="-256032" eaLnBrk="1" fontAlgn="auto" hangingPunct="1">
              <a:spcAft>
                <a:spcPts val="0"/>
              </a:spcAft>
              <a:buClr>
                <a:schemeClr val="accent3"/>
              </a:buClr>
              <a:buFont typeface="Georgia"/>
              <a:buChar char="•"/>
              <a:defRPr/>
            </a:pPr>
            <a:r>
              <a:rPr lang="en-US" dirty="0" smtClean="0"/>
              <a:t>Prepared drafts of incorporation documents.</a:t>
            </a:r>
          </a:p>
          <a:p>
            <a:pPr marL="365760" indent="-256032" eaLnBrk="1" fontAlgn="auto" hangingPunct="1">
              <a:spcAft>
                <a:spcPts val="0"/>
              </a:spcAft>
              <a:buClr>
                <a:schemeClr val="accent3"/>
              </a:buClr>
              <a:buFont typeface="Georgia"/>
              <a:buChar char="•"/>
              <a:defRPr/>
            </a:pPr>
            <a:endParaRPr lang="en-US" sz="1300" dirty="0" smtClean="0"/>
          </a:p>
          <a:p>
            <a:pPr marL="365760" indent="-256032" eaLnBrk="1" fontAlgn="auto" hangingPunct="1">
              <a:spcAft>
                <a:spcPts val="0"/>
              </a:spcAft>
              <a:buClr>
                <a:schemeClr val="accent3"/>
              </a:buClr>
              <a:buFont typeface="Georgia"/>
              <a:buChar char="•"/>
              <a:defRPr/>
            </a:pPr>
            <a:r>
              <a:rPr lang="en-US" dirty="0" smtClean="0"/>
              <a:t>Sought and received review by canonical experts.</a:t>
            </a:r>
          </a:p>
          <a:p>
            <a:pPr marL="365760" indent="-256032" eaLnBrk="1" fontAlgn="auto" hangingPunct="1">
              <a:spcAft>
                <a:spcPts val="0"/>
              </a:spcAft>
              <a:buClr>
                <a:schemeClr val="accent3"/>
              </a:buClr>
              <a:buFont typeface="Georgia"/>
              <a:buChar char="•"/>
              <a:defRPr/>
            </a:pPr>
            <a:endParaRPr lang="en-US" sz="1300" dirty="0" smtClean="0"/>
          </a:p>
          <a:p>
            <a:pPr marL="365760" indent="-256032" eaLnBrk="1" fontAlgn="auto" hangingPunct="1">
              <a:spcAft>
                <a:spcPts val="0"/>
              </a:spcAft>
              <a:buClr>
                <a:schemeClr val="accent3"/>
              </a:buClr>
              <a:buFont typeface="Georgia"/>
              <a:buChar char="•"/>
              <a:defRPr/>
            </a:pPr>
            <a:r>
              <a:rPr lang="en-US" dirty="0" smtClean="0"/>
              <a:t>Made presentations and solicited advice from Management Council, Priest Council, Finance Council, Policy and Legal Affairs Committee, High School Presidents and Bond counsel.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4800600" cy="609600"/>
          </a:xfrm>
        </p:spPr>
        <p:txBody>
          <a:bodyPr>
            <a:normAutofit fontScale="90000"/>
          </a:bodyPr>
          <a:lstStyle/>
          <a:p>
            <a:pPr algn="ctr" eaLnBrk="1" fontAlgn="auto" hangingPunct="1">
              <a:spcAft>
                <a:spcPts val="0"/>
              </a:spcAft>
              <a:defRPr/>
            </a:pPr>
            <a:r>
              <a:rPr lang="en-US" dirty="0" smtClean="0"/>
              <a:t>Existing Structure</a:t>
            </a:r>
            <a:endParaRPr lang="en-US" dirty="0"/>
          </a:p>
        </p:txBody>
      </p:sp>
      <p:sp>
        <p:nvSpPr>
          <p:cNvPr id="3" name="Content Placeholder 2"/>
          <p:cNvSpPr>
            <a:spLocks noGrp="1"/>
          </p:cNvSpPr>
          <p:nvPr>
            <p:ph idx="1"/>
          </p:nvPr>
        </p:nvSpPr>
        <p:spPr>
          <a:xfrm>
            <a:off x="228600" y="1066800"/>
            <a:ext cx="8686800" cy="1524000"/>
          </a:xfrm>
          <a:gradFill flip="none" rotWithShape="1">
            <a:gsLst>
              <a:gs pos="0">
                <a:srgbClr val="8488C4">
                  <a:alpha val="0"/>
                </a:srgbClr>
              </a:gs>
              <a:gs pos="53000">
                <a:srgbClr val="D4DEFF"/>
              </a:gs>
              <a:gs pos="83000">
                <a:srgbClr val="D4DEFF"/>
              </a:gs>
              <a:gs pos="100000">
                <a:srgbClr val="96AB94"/>
              </a:gs>
            </a:gsLst>
            <a:path path="rect">
              <a:fillToRect l="100000" t="100000"/>
            </a:path>
            <a:tileRect r="-100000" b="-100000"/>
          </a:gradFill>
          <a:ln>
            <a:solidFill>
              <a:schemeClr val="accent1"/>
            </a:solidFill>
          </a:ln>
        </p:spPr>
        <p:txBody>
          <a:bodyPr>
            <a:normAutofit/>
          </a:bodyPr>
          <a:lstStyle/>
          <a:p>
            <a:pPr marL="365760" indent="-256032" eaLnBrk="1" fontAlgn="auto" hangingPunct="1">
              <a:spcAft>
                <a:spcPts val="0"/>
              </a:spcAft>
              <a:buClr>
                <a:schemeClr val="accent3"/>
              </a:buClr>
              <a:buFont typeface="Georgia"/>
              <a:buNone/>
              <a:defRPr/>
            </a:pPr>
            <a:r>
              <a:rPr lang="en-US" sz="2200" b="1" dirty="0" smtClean="0"/>
              <a:t>Roman Catholic Archdiocese of Indianapolis, Inc.</a:t>
            </a:r>
          </a:p>
          <a:p>
            <a:pPr marL="365760" indent="-256032" eaLnBrk="1" fontAlgn="auto" hangingPunct="1">
              <a:spcAft>
                <a:spcPts val="0"/>
              </a:spcAft>
              <a:buClr>
                <a:schemeClr val="accent3"/>
              </a:buClr>
              <a:buFont typeface="Arial" pitchFamily="34" charset="0"/>
              <a:buChar char="•"/>
              <a:defRPr/>
            </a:pPr>
            <a:r>
              <a:rPr lang="en-US" sz="2200" dirty="0" smtClean="0"/>
              <a:t>An Indiana not for profit corporation.</a:t>
            </a:r>
          </a:p>
          <a:p>
            <a:pPr marL="365760" indent="-256032" eaLnBrk="1" fontAlgn="auto" hangingPunct="1">
              <a:spcAft>
                <a:spcPts val="0"/>
              </a:spcAft>
              <a:buClr>
                <a:schemeClr val="accent3"/>
              </a:buClr>
              <a:buFont typeface="Arial" pitchFamily="34" charset="0"/>
              <a:buChar char="•"/>
              <a:defRPr/>
            </a:pPr>
            <a:r>
              <a:rPr lang="en-US" sz="2200" dirty="0" smtClean="0"/>
              <a:t>Owns and operates many of the agencies that operate from the Catholic Center.</a:t>
            </a:r>
          </a:p>
          <a:p>
            <a:pPr marL="365760" indent="-256032" eaLnBrk="1" fontAlgn="auto" hangingPunct="1">
              <a:spcAft>
                <a:spcPts val="0"/>
              </a:spcAft>
              <a:buClr>
                <a:schemeClr val="accent3"/>
              </a:buClr>
              <a:buFont typeface="Georgia"/>
              <a:buNone/>
              <a:defRPr/>
            </a:pPr>
            <a:endParaRPr lang="en-US" dirty="0"/>
          </a:p>
        </p:txBody>
      </p:sp>
      <p:sp>
        <p:nvSpPr>
          <p:cNvPr id="5" name="Content Placeholder 2"/>
          <p:cNvSpPr txBox="1">
            <a:spLocks/>
          </p:cNvSpPr>
          <p:nvPr/>
        </p:nvSpPr>
        <p:spPr>
          <a:xfrm>
            <a:off x="228600" y="2743200"/>
            <a:ext cx="8686800" cy="1905000"/>
          </a:xfrm>
          <a:prstGeom prst="rect">
            <a:avLst/>
          </a:prstGeom>
          <a:gradFill>
            <a:gsLst>
              <a:gs pos="0">
                <a:srgbClr val="8488C4">
                  <a:alpha val="0"/>
                </a:srgbClr>
              </a:gs>
              <a:gs pos="53000">
                <a:srgbClr val="D4DEFF"/>
              </a:gs>
              <a:gs pos="83000">
                <a:srgbClr val="D4DEFF"/>
              </a:gs>
              <a:gs pos="100000">
                <a:srgbClr val="96AB94"/>
              </a:gs>
            </a:gsLst>
            <a:path path="rect">
              <a:fillToRect l="100000" t="100000"/>
            </a:path>
          </a:gradFill>
          <a:ln>
            <a:solidFill>
              <a:schemeClr val="accent1"/>
            </a:solidFill>
          </a:ln>
        </p:spPr>
        <p:txBody>
          <a:bodyPr>
            <a:normAutofit fontScale="62500" lnSpcReduction="20000"/>
          </a:bodyPr>
          <a:lstStyle/>
          <a:p>
            <a:pPr marL="365760" indent="-256032" fontAlgn="auto">
              <a:spcBef>
                <a:spcPts val="300"/>
              </a:spcBef>
              <a:spcAft>
                <a:spcPts val="0"/>
              </a:spcAft>
              <a:buClr>
                <a:schemeClr val="accent3"/>
              </a:buClr>
              <a:buFont typeface="Georgia"/>
              <a:buNone/>
              <a:defRPr/>
            </a:pPr>
            <a:r>
              <a:rPr lang="en-US" sz="3400" b="1" dirty="0">
                <a:latin typeface="+mn-lt"/>
              </a:rPr>
              <a:t>Roman Catholic Archdiocese of Indianapolis Properties, Inc.</a:t>
            </a:r>
          </a:p>
          <a:p>
            <a:pPr marL="365760" indent="-256032" fontAlgn="auto">
              <a:spcBef>
                <a:spcPts val="300"/>
              </a:spcBef>
              <a:spcAft>
                <a:spcPts val="0"/>
              </a:spcAft>
              <a:buClr>
                <a:schemeClr val="accent3"/>
              </a:buClr>
              <a:defRPr/>
            </a:pPr>
            <a:endParaRPr lang="en-US" sz="3400" dirty="0" smtClean="0">
              <a:latin typeface="+mn-lt"/>
            </a:endParaRPr>
          </a:p>
          <a:p>
            <a:pPr marL="365760" indent="-256032" fontAlgn="auto">
              <a:spcBef>
                <a:spcPts val="300"/>
              </a:spcBef>
              <a:spcAft>
                <a:spcPts val="0"/>
              </a:spcAft>
              <a:buClr>
                <a:schemeClr val="accent3"/>
              </a:buClr>
              <a:buFont typeface="Arial" pitchFamily="34" charset="0"/>
              <a:buChar char="•"/>
              <a:defRPr/>
            </a:pPr>
            <a:r>
              <a:rPr lang="en-US" sz="3400" dirty="0" smtClean="0">
                <a:latin typeface="+mn-lt"/>
              </a:rPr>
              <a:t>Holds </a:t>
            </a:r>
            <a:r>
              <a:rPr lang="en-US" sz="3400" dirty="0">
                <a:latin typeface="+mn-lt"/>
              </a:rPr>
              <a:t>title to all real estate </a:t>
            </a:r>
            <a:r>
              <a:rPr lang="en-US" sz="3400" dirty="0" smtClean="0">
                <a:latin typeface="+mn-lt"/>
              </a:rPr>
              <a:t>of </a:t>
            </a:r>
            <a:r>
              <a:rPr lang="en-US" sz="3400" dirty="0">
                <a:latin typeface="+mn-lt"/>
              </a:rPr>
              <a:t>the Roman Catholic Archdiocese of </a:t>
            </a:r>
            <a:r>
              <a:rPr lang="en-US" sz="3400" dirty="0" smtClean="0">
                <a:latin typeface="+mn-lt"/>
              </a:rPr>
              <a:t>Indianapolis, Inc. and the various new corporations.</a:t>
            </a:r>
            <a:endParaRPr lang="en-US" sz="3400" dirty="0">
              <a:latin typeface="+mn-lt"/>
            </a:endParaRPr>
          </a:p>
          <a:p>
            <a:pPr marL="365760" indent="-256032" fontAlgn="auto">
              <a:spcBef>
                <a:spcPts val="300"/>
              </a:spcBef>
              <a:spcAft>
                <a:spcPts val="0"/>
              </a:spcAft>
              <a:buClr>
                <a:schemeClr val="accent3"/>
              </a:buClr>
              <a:buFont typeface="Arial" pitchFamily="34" charset="0"/>
              <a:buChar char="•"/>
              <a:defRPr/>
            </a:pPr>
            <a:r>
              <a:rPr lang="en-US" sz="3400" dirty="0" smtClean="0">
                <a:latin typeface="+mn-lt"/>
              </a:rPr>
              <a:t>Manages </a:t>
            </a:r>
            <a:r>
              <a:rPr lang="en-US" sz="3400" dirty="0">
                <a:latin typeface="+mn-lt"/>
              </a:rPr>
              <a:t>and insures the real estate</a:t>
            </a:r>
            <a:r>
              <a:rPr lang="en-US" sz="3400" dirty="0" smtClean="0">
                <a:latin typeface="+mn-lt"/>
              </a:rPr>
              <a:t>.</a:t>
            </a:r>
            <a:endParaRPr lang="en-US" sz="3400" dirty="0">
              <a:latin typeface="+mn-lt"/>
            </a:endParaRPr>
          </a:p>
          <a:p>
            <a:pPr marL="365760" indent="-256032" fontAlgn="auto">
              <a:spcBef>
                <a:spcPts val="300"/>
              </a:spcBef>
              <a:spcAft>
                <a:spcPts val="0"/>
              </a:spcAft>
              <a:buClr>
                <a:schemeClr val="accent3"/>
              </a:buClr>
              <a:buFont typeface="Arial" pitchFamily="34" charset="0"/>
              <a:buChar char="•"/>
              <a:defRPr/>
            </a:pPr>
            <a:r>
              <a:rPr lang="en-US" sz="3400" dirty="0">
                <a:latin typeface="+mn-lt"/>
              </a:rPr>
              <a:t>Parish real estate held in trust for parishes.</a:t>
            </a:r>
          </a:p>
          <a:p>
            <a:pPr marL="365760" indent="-256032" fontAlgn="auto">
              <a:spcBef>
                <a:spcPts val="300"/>
              </a:spcBef>
              <a:spcAft>
                <a:spcPts val="0"/>
              </a:spcAft>
              <a:buClr>
                <a:schemeClr val="accent3"/>
              </a:buClr>
              <a:buFont typeface="Georgia"/>
              <a:buNone/>
              <a:defRPr/>
            </a:pPr>
            <a:endParaRPr lang="en-US" sz="2800" dirty="0">
              <a:latin typeface="+mn-lt"/>
            </a:endParaRPr>
          </a:p>
        </p:txBody>
      </p:sp>
      <p:sp>
        <p:nvSpPr>
          <p:cNvPr id="6" name="Content Placeholder 2"/>
          <p:cNvSpPr txBox="1">
            <a:spLocks/>
          </p:cNvSpPr>
          <p:nvPr/>
        </p:nvSpPr>
        <p:spPr>
          <a:xfrm>
            <a:off x="228600" y="4953000"/>
            <a:ext cx="8686800" cy="1676400"/>
          </a:xfrm>
          <a:prstGeom prst="rect">
            <a:avLst/>
          </a:prstGeom>
          <a:gradFill>
            <a:gsLst>
              <a:gs pos="0">
                <a:srgbClr val="8488C4">
                  <a:alpha val="0"/>
                </a:srgbClr>
              </a:gs>
              <a:gs pos="53000">
                <a:srgbClr val="D4DEFF"/>
              </a:gs>
              <a:gs pos="83000">
                <a:srgbClr val="D4DEFF"/>
              </a:gs>
              <a:gs pos="100000">
                <a:srgbClr val="96AB94"/>
              </a:gs>
            </a:gsLst>
            <a:path path="rect">
              <a:fillToRect l="100000" t="100000"/>
            </a:path>
          </a:gradFill>
          <a:ln>
            <a:solidFill>
              <a:schemeClr val="accent1"/>
            </a:solidFill>
          </a:ln>
        </p:spPr>
        <p:txBody>
          <a:bodyPr>
            <a:normAutofit fontScale="92500" lnSpcReduction="10000"/>
          </a:bodyPr>
          <a:lstStyle/>
          <a:p>
            <a:pPr marL="365760" indent="-256032" fontAlgn="auto">
              <a:spcBef>
                <a:spcPts val="300"/>
              </a:spcBef>
              <a:spcAft>
                <a:spcPts val="0"/>
              </a:spcAft>
              <a:buClr>
                <a:schemeClr val="accent3"/>
              </a:buClr>
              <a:buFont typeface="Georgia"/>
              <a:buNone/>
              <a:defRPr/>
            </a:pPr>
            <a:r>
              <a:rPr lang="en-US" sz="2400" b="1" dirty="0">
                <a:latin typeface="+mn-lt"/>
              </a:rPr>
              <a:t>Catholic Community Foundation, Inc.</a:t>
            </a:r>
          </a:p>
          <a:p>
            <a:pPr marL="365760" indent="-256032" fontAlgn="auto">
              <a:spcBef>
                <a:spcPts val="300"/>
              </a:spcBef>
              <a:spcAft>
                <a:spcPts val="0"/>
              </a:spcAft>
              <a:buClr>
                <a:schemeClr val="accent3"/>
              </a:buClr>
              <a:buFont typeface="Arial" pitchFamily="34" charset="0"/>
              <a:buChar char="•"/>
              <a:defRPr/>
            </a:pPr>
            <a:r>
              <a:rPr lang="en-US" sz="2400" dirty="0">
                <a:latin typeface="+mn-lt"/>
              </a:rPr>
              <a:t>Holds and invests all cash and securities of Archdiocesan and parish endowments.</a:t>
            </a:r>
          </a:p>
          <a:p>
            <a:pPr marL="365760" indent="-256032" fontAlgn="auto">
              <a:spcBef>
                <a:spcPts val="300"/>
              </a:spcBef>
              <a:spcAft>
                <a:spcPts val="0"/>
              </a:spcAft>
              <a:buClr>
                <a:schemeClr val="accent3"/>
              </a:buClr>
              <a:buFont typeface="Arial" pitchFamily="34" charset="0"/>
              <a:buChar char="•"/>
              <a:defRPr/>
            </a:pPr>
            <a:r>
              <a:rPr lang="en-US" sz="2400" dirty="0">
                <a:latin typeface="+mn-lt"/>
              </a:rPr>
              <a:t>Financial and support services provided by vendors and Roman Catholic Archdiocese of Indianapolis.</a:t>
            </a:r>
          </a:p>
          <a:p>
            <a:pPr marL="365760" indent="-256032" fontAlgn="auto">
              <a:spcBef>
                <a:spcPts val="300"/>
              </a:spcBef>
              <a:spcAft>
                <a:spcPts val="0"/>
              </a:spcAft>
              <a:buClr>
                <a:schemeClr val="accent3"/>
              </a:buClr>
              <a:buFont typeface="Georgia"/>
              <a:buNone/>
              <a:defRPr/>
            </a:pPr>
            <a:endParaRPr lang="en-US" sz="280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pPr>
              <a:buFont typeface="Arial" pitchFamily="34" charset="0"/>
              <a:buChar char="•"/>
            </a:pPr>
            <a:r>
              <a:rPr lang="en-US" dirty="0" smtClean="0"/>
              <a:t>Existing Structure</a:t>
            </a:r>
            <a:endParaRPr lang="en-US" dirty="0"/>
          </a:p>
        </p:txBody>
      </p:sp>
      <p:sp>
        <p:nvSpPr>
          <p:cNvPr id="3" name="Content Placeholder 2"/>
          <p:cNvSpPr>
            <a:spLocks noGrp="1"/>
          </p:cNvSpPr>
          <p:nvPr>
            <p:ph idx="1"/>
          </p:nvPr>
        </p:nvSpPr>
        <p:spPr>
          <a:solidFill>
            <a:schemeClr val="accent1">
              <a:lumMod val="40000"/>
              <a:lumOff val="60000"/>
            </a:schemeClr>
          </a:solidFill>
        </p:spPr>
        <p:txBody>
          <a:bodyPr/>
          <a:lstStyle/>
          <a:p>
            <a:pPr marL="365760" indent="-256032" eaLnBrk="1" fontAlgn="auto" hangingPunct="1">
              <a:spcAft>
                <a:spcPts val="0"/>
              </a:spcAft>
              <a:buClr>
                <a:schemeClr val="accent3"/>
              </a:buClr>
              <a:buFont typeface="Georgia"/>
              <a:buNone/>
              <a:defRPr/>
            </a:pPr>
            <a:r>
              <a:rPr lang="en-US" b="1" dirty="0" smtClean="0"/>
              <a:t>New Agency Corporations:</a:t>
            </a:r>
          </a:p>
          <a:p>
            <a:pPr marL="365760" indent="-256032" eaLnBrk="1" fontAlgn="auto" hangingPunct="1">
              <a:spcAft>
                <a:spcPts val="0"/>
              </a:spcAft>
              <a:buClr>
                <a:schemeClr val="accent3"/>
              </a:buClr>
              <a:buFont typeface="Georgia"/>
              <a:buNone/>
              <a:defRPr/>
            </a:pPr>
            <a:endParaRPr lang="en-US" b="1" dirty="0" smtClean="0"/>
          </a:p>
          <a:p>
            <a:pPr marL="365760" indent="-256032" eaLnBrk="1" fontAlgn="auto" hangingPunct="1">
              <a:spcAft>
                <a:spcPts val="0"/>
              </a:spcAft>
              <a:buClr>
                <a:schemeClr val="accent3"/>
              </a:buClr>
              <a:defRPr/>
            </a:pPr>
            <a:r>
              <a:rPr lang="en-US" sz="2000" dirty="0" smtClean="0"/>
              <a:t>Bishop Simon Brute College Seminary, Inc.</a:t>
            </a:r>
          </a:p>
          <a:p>
            <a:pPr marL="365760" indent="-256032" eaLnBrk="1" fontAlgn="auto" hangingPunct="1">
              <a:spcAft>
                <a:spcPts val="0"/>
              </a:spcAft>
              <a:buClr>
                <a:schemeClr val="accent3"/>
              </a:buClr>
              <a:defRPr/>
            </a:pPr>
            <a:r>
              <a:rPr lang="en-US" sz="2000" dirty="0" smtClean="0"/>
              <a:t>Catholic Youth Organization of the  Archdiocese of Indianapolis, Inc.</a:t>
            </a:r>
          </a:p>
          <a:p>
            <a:pPr marL="365760" indent="-256032" eaLnBrk="1" fontAlgn="auto" hangingPunct="1">
              <a:spcAft>
                <a:spcPts val="0"/>
              </a:spcAft>
              <a:buClr>
                <a:schemeClr val="accent3"/>
              </a:buClr>
              <a:defRPr/>
            </a:pPr>
            <a:r>
              <a:rPr lang="en-US" sz="2000" dirty="0" smtClean="0"/>
              <a:t>Catholic Charities of the Archdiocese of Indianapolis, Inc.</a:t>
            </a:r>
          </a:p>
          <a:p>
            <a:pPr marL="365760" indent="-256032" eaLnBrk="1" fontAlgn="auto" hangingPunct="1">
              <a:spcAft>
                <a:spcPts val="0"/>
              </a:spcAft>
              <a:buClr>
                <a:schemeClr val="accent3"/>
              </a:buClr>
              <a:defRPr/>
            </a:pPr>
            <a:r>
              <a:rPr lang="en-US" sz="2000" dirty="0" smtClean="0"/>
              <a:t>Our Lady of Fatima Retreat House, Inc. </a:t>
            </a:r>
          </a:p>
          <a:p>
            <a:pPr marL="365760" indent="-256032" eaLnBrk="1" fontAlgn="auto" hangingPunct="1">
              <a:spcAft>
                <a:spcPts val="0"/>
              </a:spcAft>
              <a:buClr>
                <a:schemeClr val="accent3"/>
              </a:buClr>
              <a:defRPr/>
            </a:pPr>
            <a:r>
              <a:rPr lang="en-US" sz="2000" dirty="0" smtClean="0"/>
              <a:t>Mother Theodore Catholic Academies, Inc.</a:t>
            </a:r>
          </a:p>
          <a:p>
            <a:pPr marL="365760" indent="-256032" eaLnBrk="1" fontAlgn="auto" hangingPunct="1">
              <a:spcAft>
                <a:spcPts val="0"/>
              </a:spcAft>
              <a:buClr>
                <a:schemeClr val="accent3"/>
              </a:buClr>
              <a:defRPr/>
            </a:pPr>
            <a:r>
              <a:rPr lang="en-US" sz="2000" dirty="0" smtClean="0"/>
              <a:t>St. Mary’s Child Center, Inc. </a:t>
            </a:r>
          </a:p>
          <a:p>
            <a:pPr marL="365760" indent="-256032" eaLnBrk="1" fontAlgn="auto" hangingPunct="1">
              <a:spcAft>
                <a:spcPts val="0"/>
              </a:spcAft>
              <a:buClr>
                <a:schemeClr val="accent3"/>
              </a:buClr>
              <a:buFont typeface="Georgia"/>
              <a:buNone/>
              <a:defRPr/>
            </a:pPr>
            <a:endParaRPr lang="en-US" sz="2000" dirty="0" smtClean="0"/>
          </a:p>
          <a:p>
            <a:pPr marL="365760" indent="-256032" eaLnBrk="1" fontAlgn="auto" hangingPunct="1">
              <a:spcAft>
                <a:spcPts val="0"/>
              </a:spcAft>
              <a:buClr>
                <a:schemeClr val="accent3"/>
              </a:buClr>
              <a:buFont typeface="Georgia"/>
              <a:buNone/>
              <a:defRPr/>
            </a:pPr>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pPr>
              <a:buFont typeface="Arial" pitchFamily="34" charset="0"/>
              <a:buChar char="•"/>
            </a:pPr>
            <a:r>
              <a:rPr lang="en-US" dirty="0" smtClean="0"/>
              <a:t>Existing Structure</a:t>
            </a:r>
            <a:endParaRPr lang="en-US" dirty="0"/>
          </a:p>
        </p:txBody>
      </p:sp>
      <p:sp>
        <p:nvSpPr>
          <p:cNvPr id="3" name="Content Placeholder 2"/>
          <p:cNvSpPr>
            <a:spLocks noGrp="1"/>
          </p:cNvSpPr>
          <p:nvPr>
            <p:ph idx="1"/>
          </p:nvPr>
        </p:nvSpPr>
        <p:spPr>
          <a:solidFill>
            <a:schemeClr val="accent1">
              <a:lumMod val="40000"/>
              <a:lumOff val="60000"/>
            </a:schemeClr>
          </a:solidFill>
        </p:spPr>
        <p:txBody>
          <a:bodyPr/>
          <a:lstStyle/>
          <a:p>
            <a:r>
              <a:rPr lang="en-US" b="1" dirty="0" smtClean="0"/>
              <a:t>New High School Corporations:</a:t>
            </a:r>
          </a:p>
          <a:p>
            <a:pPr>
              <a:buNone/>
            </a:pPr>
            <a:endParaRPr lang="en-US" b="1" dirty="0" smtClean="0"/>
          </a:p>
          <a:p>
            <a:r>
              <a:rPr lang="en-US" sz="2000" dirty="0" smtClean="0"/>
              <a:t>Bishop Chatard High School, Inc.</a:t>
            </a:r>
          </a:p>
          <a:p>
            <a:r>
              <a:rPr lang="en-US" sz="2000" dirty="0" smtClean="0"/>
              <a:t>Our Lady of Providence Junior Senior High School, Inc.</a:t>
            </a:r>
          </a:p>
          <a:p>
            <a:r>
              <a:rPr lang="en-US" sz="2000" dirty="0" smtClean="0"/>
              <a:t>Cardinal Ritter High School, Inc.</a:t>
            </a:r>
          </a:p>
          <a:p>
            <a:r>
              <a:rPr lang="en-US" sz="2000" dirty="0" smtClean="0"/>
              <a:t>Roncalli High School, Inc.</a:t>
            </a:r>
          </a:p>
          <a:p>
            <a:r>
              <a:rPr lang="en-US" sz="2000" dirty="0" smtClean="0"/>
              <a:t>Father Thomas Scecina Memorial High School, Inc.</a:t>
            </a:r>
          </a:p>
          <a:p>
            <a:r>
              <a:rPr lang="en-US" sz="2000" dirty="0" smtClean="0"/>
              <a:t>Seton Catholic High School, Inc.</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a:solidFill>
            <a:schemeClr val="accent1">
              <a:lumMod val="20000"/>
              <a:lumOff val="80000"/>
            </a:schemeClr>
          </a:solidFill>
        </p:spPr>
        <p:txBody>
          <a:bodyPr/>
          <a:lstStyle/>
          <a:p>
            <a:r>
              <a:rPr lang="en-US" dirty="0" smtClean="0"/>
              <a:t>Corporate Restructuring Parishes</a:t>
            </a:r>
            <a:endParaRPr lang="en-US" dirty="0"/>
          </a:p>
        </p:txBody>
      </p:sp>
      <p:sp>
        <p:nvSpPr>
          <p:cNvPr id="3" name="Content Placeholder 2"/>
          <p:cNvSpPr>
            <a:spLocks noGrp="1"/>
          </p:cNvSpPr>
          <p:nvPr>
            <p:ph idx="1"/>
          </p:nvPr>
        </p:nvSpPr>
        <p:spPr>
          <a:xfrm>
            <a:off x="152400" y="1676400"/>
            <a:ext cx="8686800" cy="5029200"/>
          </a:xfrm>
          <a:solidFill>
            <a:schemeClr val="accent1">
              <a:lumMod val="40000"/>
              <a:lumOff val="60000"/>
            </a:schemeClr>
          </a:solidFill>
        </p:spPr>
        <p:txBody>
          <a:bodyPr/>
          <a:lstStyle/>
          <a:p>
            <a:pPr marL="365760" indent="-256032" fontAlgn="auto">
              <a:spcAft>
                <a:spcPts val="0"/>
              </a:spcAft>
              <a:buClr>
                <a:schemeClr val="accent3"/>
              </a:buClr>
              <a:buNone/>
              <a:defRPr/>
            </a:pPr>
            <a:r>
              <a:rPr lang="en-US" sz="2000" b="1" dirty="0" smtClean="0"/>
              <a:t>Separate Parish Corporations</a:t>
            </a:r>
          </a:p>
          <a:p>
            <a:pPr marL="365760" indent="-256032" fontAlgn="auto">
              <a:spcAft>
                <a:spcPts val="0"/>
              </a:spcAft>
              <a:buClr>
                <a:schemeClr val="accent3"/>
              </a:buClr>
              <a:buNone/>
              <a:defRPr/>
            </a:pPr>
            <a:endParaRPr lang="en-US" sz="2000" b="1" dirty="0" smtClean="0"/>
          </a:p>
          <a:p>
            <a:pPr marL="365760" indent="-256032" fontAlgn="auto">
              <a:spcAft>
                <a:spcPts val="0"/>
              </a:spcAft>
              <a:buClr>
                <a:schemeClr val="accent3"/>
              </a:buClr>
              <a:buFont typeface="Arial" pitchFamily="34" charset="0"/>
              <a:buChar char="•"/>
              <a:defRPr/>
            </a:pPr>
            <a:r>
              <a:rPr lang="en-US" sz="2000" dirty="0" smtClean="0"/>
              <a:t>Parish operations</a:t>
            </a:r>
          </a:p>
          <a:p>
            <a:pPr marL="365760" indent="-256032" fontAlgn="auto">
              <a:spcAft>
                <a:spcPts val="0"/>
              </a:spcAft>
              <a:buClr>
                <a:schemeClr val="accent3"/>
              </a:buClr>
              <a:buFont typeface="Arial" pitchFamily="34" charset="0"/>
              <a:buChar char="•"/>
              <a:defRPr/>
            </a:pPr>
            <a:r>
              <a:rPr lang="en-US" sz="2000" dirty="0" smtClean="0"/>
              <a:t>Parish schools</a:t>
            </a:r>
          </a:p>
          <a:p>
            <a:pPr marL="365760" indent="-256032" fontAlgn="auto">
              <a:spcAft>
                <a:spcPts val="0"/>
              </a:spcAft>
              <a:buClr>
                <a:schemeClr val="accent3"/>
              </a:buClr>
              <a:defRPr/>
            </a:pPr>
            <a:r>
              <a:rPr lang="en-US" sz="2000" dirty="0" smtClean="0"/>
              <a:t>Receives services from Roman Catholic Archdiocese of Indianapolis, Inc. </a:t>
            </a:r>
          </a:p>
          <a:p>
            <a:pPr marL="365760" indent="-256032" fontAlgn="auto">
              <a:spcAft>
                <a:spcPts val="0"/>
              </a:spcAft>
              <a:buClr>
                <a:schemeClr val="accent3"/>
              </a:buClr>
              <a:defRPr/>
            </a:pPr>
            <a:r>
              <a:rPr lang="en-US" sz="2000" dirty="0" smtClean="0"/>
              <a:t> Real property held in trust by Archdiocese of Indianapolis Properties, Inc.  </a:t>
            </a:r>
          </a:p>
          <a:p>
            <a:pPr marL="365760" indent="-256032" fontAlgn="auto">
              <a:spcAft>
                <a:spcPts val="0"/>
              </a:spcAft>
              <a:buClr>
                <a:schemeClr val="accent3"/>
              </a:buClr>
              <a:defRPr/>
            </a:pPr>
            <a:r>
              <a:rPr lang="en-US" sz="2000" dirty="0" smtClean="0"/>
              <a:t>Parish Corporations pay both Archdiocese and Properties for services provided under written agreements.  </a:t>
            </a:r>
          </a:p>
          <a:p>
            <a:pPr marL="365760" indent="-256032" fontAlgn="auto">
              <a:spcAft>
                <a:spcPts val="0"/>
              </a:spcAft>
              <a:buClr>
                <a:schemeClr val="accent3"/>
              </a:buClr>
              <a:defRPr/>
            </a:pPr>
            <a:r>
              <a:rPr lang="en-US" sz="2000" dirty="0" smtClean="0"/>
              <a:t>Employs parish employees and parish school employees. </a:t>
            </a:r>
          </a:p>
          <a:p>
            <a:pPr marL="365760" indent="-256032" fontAlgn="auto">
              <a:spcAft>
                <a:spcPts val="0"/>
              </a:spcAft>
              <a:buClr>
                <a:schemeClr val="accent3"/>
              </a:buClr>
              <a:defRPr/>
            </a:pPr>
            <a:r>
              <a:rPr lang="en-US" sz="2000" dirty="0" smtClean="0"/>
              <a:t> Funds in excess of operating needs are held in trust by Catholic Community Foundation, inc.  </a:t>
            </a:r>
          </a:p>
          <a:p>
            <a:pPr marL="365760" indent="-256032" fontAlgn="auto">
              <a:spcAft>
                <a:spcPts val="0"/>
              </a:spcAft>
              <a:buClr>
                <a:schemeClr val="accent3"/>
              </a:buClr>
              <a:defRPr/>
            </a:pPr>
            <a:r>
              <a:rPr lang="en-US" sz="2000" dirty="0" smtClean="0"/>
              <a:t>Priests are employed by the Archdiocese of Indianapolis, Inc.</a:t>
            </a:r>
          </a:p>
          <a:p>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816</TotalTime>
  <Words>1975</Words>
  <Application>Microsoft Office PowerPoint</Application>
  <PresentationFormat>On-screen Show (4:3)</PresentationFormat>
  <Paragraphs>236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Urban</vt:lpstr>
      <vt:lpstr>Archdiocese of Indianapolis Restructuring</vt:lpstr>
      <vt:lpstr>Why did we need to consider restructuring?</vt:lpstr>
      <vt:lpstr>What goals did we look to achieve through restructuring?</vt:lpstr>
      <vt:lpstr>How did we go about restructuring?</vt:lpstr>
      <vt:lpstr>What we have done so far?</vt:lpstr>
      <vt:lpstr>Existing Structure</vt:lpstr>
      <vt:lpstr>Existing Structure</vt:lpstr>
      <vt:lpstr>Existing Structure</vt:lpstr>
      <vt:lpstr>Corporate Restructuring Parishes</vt:lpstr>
      <vt:lpstr>Parish Board of Directors</vt:lpstr>
      <vt:lpstr>What does the Board of Directors do?</vt:lpstr>
      <vt:lpstr>What are the Canonical Reserved Powers of a Pastor?</vt:lpstr>
      <vt:lpstr>Canon Law Reserved Powers of a Pastor (Slide 2)</vt:lpstr>
      <vt:lpstr>Parish Structure of the Archdiocese of Indianapolis</vt:lpstr>
      <vt:lpstr>Canonical Reserved Powers of the Archbishop?</vt:lpstr>
      <vt:lpstr>Archbishop Reserved Powers (Slide 2)</vt:lpstr>
      <vt:lpstr>Archbishop Reserved Powers (Slide 3)</vt:lpstr>
      <vt:lpstr>Role of Archbishop as Member </vt:lpstr>
      <vt:lpstr>Proposed Entity Structure</vt:lpstr>
      <vt:lpstr>What work needs to be done?</vt:lpstr>
    </vt:vector>
  </TitlesOfParts>
  <Company>Mercer Belanger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Archdiocese of Indianapolis</dc:title>
  <dc:creator>Radtke, Barbi</dc:creator>
  <cp:lastModifiedBy>Mercer, Jay</cp:lastModifiedBy>
  <cp:revision>81</cp:revision>
  <dcterms:created xsi:type="dcterms:W3CDTF">2008-04-10T12:28:24Z</dcterms:created>
  <dcterms:modified xsi:type="dcterms:W3CDTF">2010-01-20T19:45:13Z</dcterms:modified>
</cp:coreProperties>
</file>